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62" r:id="rId5"/>
    <p:sldId id="265" r:id="rId6"/>
    <p:sldId id="259" r:id="rId7"/>
    <p:sldId id="260" r:id="rId8"/>
    <p:sldId id="261"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e7eQdoHpcfX222CT0qGrr1gfPL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9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138"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0ddef01c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
            </a:r>
            <a:endParaRPr/>
          </a:p>
        </p:txBody>
      </p:sp>
      <p:sp>
        <p:nvSpPr>
          <p:cNvPr id="167" name="Google Shape;167;g2e0ddef01c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e0877e95c8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g2e0877e95c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0877e95c8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g2e0877e95c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e0877e95c8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2e0877e95c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e0877e95c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g2e0877e95c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0dc9fd565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g20dc9fd565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0dc9fd565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g20dc9fd565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0dc9fd5658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g20dc9fd565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0ddef01c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g2e0ddef01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9" name="Google Shape;2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168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9634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e0877e95c8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g2e0877e95c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e0877e95c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g2e0877e95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e0ddef01c9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t>
            </a:r>
            <a:endParaRPr/>
          </a:p>
        </p:txBody>
      </p:sp>
      <p:sp>
        <p:nvSpPr>
          <p:cNvPr id="160" name="Google Shape;160;g2e0ddef01c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2"/>
          <p:cNvSpPr txBox="1">
            <a:spLocks noGrp="1"/>
          </p:cNvSpPr>
          <p:nvPr>
            <p:ph type="ctrTitle"/>
          </p:nvPr>
        </p:nvSpPr>
        <p:spPr>
          <a:xfrm>
            <a:off x="1756946" y="1104900"/>
            <a:ext cx="8376514" cy="3120504"/>
          </a:xfrm>
          <a:prstGeom prst="rect">
            <a:avLst/>
          </a:prstGeom>
          <a:noFill/>
          <a:ln>
            <a:noFill/>
          </a:ln>
        </p:spPr>
        <p:txBody>
          <a:bodyPr spcFirstLastPara="1" wrap="square" lIns="91425" tIns="45700" rIns="91425" bIns="45700" anchor="b" anchorCtr="0">
            <a:normAutofit/>
          </a:bodyPr>
          <a:lstStyle>
            <a:lvl1pPr lvl="0" algn="ctr">
              <a:lnSpc>
                <a:spcPct val="110000"/>
              </a:lnSpc>
              <a:spcBef>
                <a:spcPts val="0"/>
              </a:spcBef>
              <a:spcAft>
                <a:spcPts val="0"/>
              </a:spcAft>
              <a:buClr>
                <a:srgbClr val="262626"/>
              </a:buClr>
              <a:buSzPts val="2800"/>
              <a:buFont typeface="Aria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2"/>
          <p:cNvSpPr txBox="1">
            <a:spLocks noGrp="1"/>
          </p:cNvSpPr>
          <p:nvPr>
            <p:ph type="subTitle" idx="1"/>
          </p:nvPr>
        </p:nvSpPr>
        <p:spPr>
          <a:xfrm>
            <a:off x="2908039" y="4442385"/>
            <a:ext cx="6074328" cy="984023"/>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Clr>
                <a:srgbClr val="262626"/>
              </a:buClr>
              <a:buSzPts val="1600"/>
              <a:buNone/>
              <a:defRPr sz="2000" i="0"/>
            </a:lvl1pPr>
            <a:lvl2pPr lvl="1" algn="ctr">
              <a:lnSpc>
                <a:spcPct val="100000"/>
              </a:lnSpc>
              <a:spcBef>
                <a:spcPts val="500"/>
              </a:spcBef>
              <a:spcAft>
                <a:spcPts val="0"/>
              </a:spcAft>
              <a:buClr>
                <a:srgbClr val="262626"/>
              </a:buClr>
              <a:buSzPts val="2000"/>
              <a:buFont typeface="Arial"/>
              <a:buNone/>
              <a:defRPr sz="2000"/>
            </a:lvl2pPr>
            <a:lvl3pPr lvl="2" algn="ctr">
              <a:lnSpc>
                <a:spcPct val="100000"/>
              </a:lnSpc>
              <a:spcBef>
                <a:spcPts val="500"/>
              </a:spcBef>
              <a:spcAft>
                <a:spcPts val="0"/>
              </a:spcAft>
              <a:buClr>
                <a:srgbClr val="262626"/>
              </a:buClr>
              <a:buSzPts val="1440"/>
              <a:buNone/>
              <a:defRPr sz="1800"/>
            </a:lvl3pPr>
            <a:lvl4pPr lvl="3" algn="ctr">
              <a:lnSpc>
                <a:spcPct val="100000"/>
              </a:lnSpc>
              <a:spcBef>
                <a:spcPts val="500"/>
              </a:spcBef>
              <a:spcAft>
                <a:spcPts val="0"/>
              </a:spcAft>
              <a:buClr>
                <a:srgbClr val="262626"/>
              </a:buClr>
              <a:buSzPts val="1600"/>
              <a:buFont typeface="Arial"/>
              <a:buNone/>
              <a:defRPr sz="1600"/>
            </a:lvl4pPr>
            <a:lvl5pPr lvl="4" algn="ctr">
              <a:lnSpc>
                <a:spcPct val="100000"/>
              </a:lnSpc>
              <a:spcBef>
                <a:spcPts val="500"/>
              </a:spcBef>
              <a:spcAft>
                <a:spcPts val="0"/>
              </a:spcAft>
              <a:buClr>
                <a:srgbClr val="262626"/>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2"/>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2"/>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69"/>
        <p:cNvGrpSpPr/>
        <p:nvPr/>
      </p:nvGrpSpPr>
      <p:grpSpPr>
        <a:xfrm>
          <a:off x="0" y="0"/>
          <a:ext cx="0" cy="0"/>
          <a:chOff x="0" y="0"/>
          <a:chExt cx="0" cy="0"/>
        </a:xfrm>
      </p:grpSpPr>
      <p:sp>
        <p:nvSpPr>
          <p:cNvPr id="70" name="Google Shape;70;p21"/>
          <p:cNvSpPr txBox="1">
            <a:spLocks noGrp="1"/>
          </p:cNvSpPr>
          <p:nvPr>
            <p:ph type="body" idx="1"/>
          </p:nvPr>
        </p:nvSpPr>
        <p:spPr>
          <a:xfrm rot="5400000">
            <a:off x="3697833" y="-821329"/>
            <a:ext cx="4516696" cy="9810604"/>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None/>
              <a:defRPr/>
            </a:lvl2pPr>
            <a:lvl3pPr marL="1371600" lvl="2" indent="-320039" algn="l">
              <a:lnSpc>
                <a:spcPct val="100000"/>
              </a:lnSpc>
              <a:spcBef>
                <a:spcPts val="500"/>
              </a:spcBef>
              <a:spcAft>
                <a:spcPts val="0"/>
              </a:spcAft>
              <a:buClr>
                <a:srgbClr val="262626"/>
              </a:buClr>
              <a:buSzPts val="1440"/>
              <a:buChar char="•"/>
              <a:defRPr/>
            </a:lvl3pPr>
            <a:lvl4pPr marL="1828800" lvl="3" indent="-228600" algn="l">
              <a:lnSpc>
                <a:spcPct val="100000"/>
              </a:lnSpc>
              <a:spcBef>
                <a:spcPts val="500"/>
              </a:spcBef>
              <a:spcAft>
                <a:spcPts val="0"/>
              </a:spcAft>
              <a:buClr>
                <a:srgbClr val="262626"/>
              </a:buClr>
              <a:buSzPts val="1800"/>
              <a:buNone/>
              <a:defRPr/>
            </a:lvl4pPr>
            <a:lvl5pPr marL="2286000" lvl="4" indent="-320039" algn="l">
              <a:lnSpc>
                <a:spcPct val="100000"/>
              </a:lnSpc>
              <a:spcBef>
                <a:spcPts val="500"/>
              </a:spcBef>
              <a:spcAft>
                <a:spcPts val="0"/>
              </a:spcAft>
              <a:buClr>
                <a:srgbClr val="262626"/>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1"/>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4" name="Google Shape;74;p21"/>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rot="5400000">
            <a:off x="6905522" y="2283404"/>
            <a:ext cx="5800298" cy="2161540"/>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1881400" y="-579178"/>
            <a:ext cx="5800299" cy="78867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None/>
              <a:defRPr/>
            </a:lvl2pPr>
            <a:lvl3pPr marL="1371600" lvl="2" indent="-320039" algn="l">
              <a:lnSpc>
                <a:spcPct val="100000"/>
              </a:lnSpc>
              <a:spcBef>
                <a:spcPts val="500"/>
              </a:spcBef>
              <a:spcAft>
                <a:spcPts val="0"/>
              </a:spcAft>
              <a:buClr>
                <a:srgbClr val="262626"/>
              </a:buClr>
              <a:buSzPts val="1440"/>
              <a:buChar char="•"/>
              <a:defRPr/>
            </a:lvl3pPr>
            <a:lvl4pPr marL="1828800" lvl="3" indent="-228600" algn="l">
              <a:lnSpc>
                <a:spcPct val="100000"/>
              </a:lnSpc>
              <a:spcBef>
                <a:spcPts val="500"/>
              </a:spcBef>
              <a:spcAft>
                <a:spcPts val="0"/>
              </a:spcAft>
              <a:buClr>
                <a:srgbClr val="262626"/>
              </a:buClr>
              <a:buSzPts val="1800"/>
              <a:buNone/>
              <a:defRPr/>
            </a:lvl4pPr>
            <a:lvl5pPr marL="2286000" lvl="4" indent="-320039" algn="l">
              <a:lnSpc>
                <a:spcPct val="100000"/>
              </a:lnSpc>
              <a:spcBef>
                <a:spcPts val="500"/>
              </a:spcBef>
              <a:spcAft>
                <a:spcPts val="0"/>
              </a:spcAft>
              <a:buClr>
                <a:srgbClr val="262626"/>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2"/>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1"/>
          </p:nvPr>
        </p:nvSpPr>
        <p:spPr>
          <a:xfrm>
            <a:off x="1050879" y="1825624"/>
            <a:ext cx="9810604" cy="442875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None/>
              <a:defRPr/>
            </a:lvl2pPr>
            <a:lvl3pPr marL="1371600" lvl="2" indent="-320039" algn="l">
              <a:lnSpc>
                <a:spcPct val="100000"/>
              </a:lnSpc>
              <a:spcBef>
                <a:spcPts val="500"/>
              </a:spcBef>
              <a:spcAft>
                <a:spcPts val="0"/>
              </a:spcAft>
              <a:buClr>
                <a:srgbClr val="262626"/>
              </a:buClr>
              <a:buSzPts val="1440"/>
              <a:buChar char="•"/>
              <a:defRPr/>
            </a:lvl3pPr>
            <a:lvl4pPr marL="1828800" lvl="3" indent="-228600" algn="l">
              <a:lnSpc>
                <a:spcPct val="100000"/>
              </a:lnSpc>
              <a:spcBef>
                <a:spcPts val="500"/>
              </a:spcBef>
              <a:spcAft>
                <a:spcPts val="0"/>
              </a:spcAft>
              <a:buClr>
                <a:srgbClr val="262626"/>
              </a:buClr>
              <a:buSzPts val="1800"/>
              <a:buNone/>
              <a:defRPr/>
            </a:lvl4pPr>
            <a:lvl5pPr marL="2286000" lvl="4" indent="-320039" algn="l">
              <a:lnSpc>
                <a:spcPct val="100000"/>
              </a:lnSpc>
              <a:spcBef>
                <a:spcPts val="500"/>
              </a:spcBef>
              <a:spcAft>
                <a:spcPts val="0"/>
              </a:spcAft>
              <a:buClr>
                <a:srgbClr val="262626"/>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3"/>
          <p:cNvSpPr txBox="1">
            <a:spLocks noGrp="1"/>
          </p:cNvSpPr>
          <p:nvPr>
            <p:ph type="dt" idx="10"/>
          </p:nvPr>
        </p:nvSpPr>
        <p:spPr>
          <a:xfrm rot="5400000">
            <a:off x="10506456" y="5074920"/>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rot="5400000">
            <a:off x="10451592" y="1408176"/>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11558016" y="3136392"/>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14"/>
          <p:cNvSpPr txBox="1">
            <a:spLocks noGrp="1"/>
          </p:cNvSpPr>
          <p:nvPr>
            <p:ph type="title"/>
          </p:nvPr>
        </p:nvSpPr>
        <p:spPr>
          <a:xfrm>
            <a:off x="1052513" y="1709738"/>
            <a:ext cx="9087774" cy="3438524"/>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rgbClr val="262626"/>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body" idx="1"/>
          </p:nvPr>
        </p:nvSpPr>
        <p:spPr>
          <a:xfrm>
            <a:off x="1052513" y="5148262"/>
            <a:ext cx="8844522" cy="11382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888888"/>
              </a:buClr>
              <a:buSzPts val="1600"/>
              <a:buNone/>
              <a:defRPr sz="2000">
                <a:solidFill>
                  <a:srgbClr val="888888"/>
                </a:solidFill>
              </a:defRPr>
            </a:lvl1pPr>
            <a:lvl2pPr marL="914400" lvl="1" indent="-228600" algn="l">
              <a:lnSpc>
                <a:spcPct val="100000"/>
              </a:lnSpc>
              <a:spcBef>
                <a:spcPts val="500"/>
              </a:spcBef>
              <a:spcAft>
                <a:spcPts val="0"/>
              </a:spcAft>
              <a:buClr>
                <a:srgbClr val="888888"/>
              </a:buClr>
              <a:buSzPts val="2000"/>
              <a:buFont typeface="Arial"/>
              <a:buNone/>
              <a:defRPr sz="2000">
                <a:solidFill>
                  <a:srgbClr val="888888"/>
                </a:solidFill>
              </a:defRPr>
            </a:lvl2pPr>
            <a:lvl3pPr marL="1371600" lvl="2" indent="-228600" algn="l">
              <a:lnSpc>
                <a:spcPct val="100000"/>
              </a:lnSpc>
              <a:spcBef>
                <a:spcPts val="500"/>
              </a:spcBef>
              <a:spcAft>
                <a:spcPts val="0"/>
              </a:spcAft>
              <a:buClr>
                <a:srgbClr val="888888"/>
              </a:buClr>
              <a:buSzPts val="1440"/>
              <a:buNone/>
              <a:defRPr sz="1800">
                <a:solidFill>
                  <a:srgbClr val="888888"/>
                </a:solidFill>
              </a:defRPr>
            </a:lvl3pPr>
            <a:lvl4pPr marL="1828800" lvl="3" indent="-228600" algn="l">
              <a:lnSpc>
                <a:spcPct val="100000"/>
              </a:lnSpc>
              <a:spcBef>
                <a:spcPts val="500"/>
              </a:spcBef>
              <a:spcAft>
                <a:spcPts val="0"/>
              </a:spcAft>
              <a:buClr>
                <a:srgbClr val="888888"/>
              </a:buClr>
              <a:buSzPts val="1600"/>
              <a:buFont typeface="Arial"/>
              <a:buNone/>
              <a:defRPr sz="1600">
                <a:solidFill>
                  <a:srgbClr val="888888"/>
                </a:solidFill>
              </a:defRPr>
            </a:lvl4pPr>
            <a:lvl5pPr marL="2286000" lvl="4" indent="-228600" algn="l">
              <a:lnSpc>
                <a:spcPct val="100000"/>
              </a:lnSpc>
              <a:spcBef>
                <a:spcPts val="500"/>
              </a:spcBef>
              <a:spcAft>
                <a:spcPts val="0"/>
              </a:spcAft>
              <a:buClr>
                <a:srgbClr val="888888"/>
              </a:buClr>
              <a:buSzPts val="128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 name="Google Shape;27;p14"/>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body" idx="1"/>
          </p:nvPr>
        </p:nvSpPr>
        <p:spPr>
          <a:xfrm>
            <a:off x="1050878" y="1825624"/>
            <a:ext cx="4473622" cy="446087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Font typeface="Arial"/>
              <a:buNone/>
              <a:defRPr/>
            </a:lvl2pPr>
            <a:lvl3pPr marL="1371600" lvl="2" indent="-309880" algn="l">
              <a:lnSpc>
                <a:spcPct val="100000"/>
              </a:lnSpc>
              <a:spcBef>
                <a:spcPts val="500"/>
              </a:spcBef>
              <a:spcAft>
                <a:spcPts val="0"/>
              </a:spcAft>
              <a:buClr>
                <a:srgbClr val="262626"/>
              </a:buClr>
              <a:buSzPts val="1280"/>
              <a:buChar char="•"/>
              <a:defRPr/>
            </a:lvl3pPr>
            <a:lvl4pPr marL="1828800" lvl="3" indent="-228600" algn="l">
              <a:lnSpc>
                <a:spcPct val="100000"/>
              </a:lnSpc>
              <a:spcBef>
                <a:spcPts val="500"/>
              </a:spcBef>
              <a:spcAft>
                <a:spcPts val="0"/>
              </a:spcAft>
              <a:buClr>
                <a:srgbClr val="262626"/>
              </a:buClr>
              <a:buSzPts val="1400"/>
              <a:buFont typeface="Arial"/>
              <a:buNone/>
              <a:defRPr/>
            </a:lvl4pPr>
            <a:lvl5pPr marL="2286000" lvl="4" indent="-299720" algn="l">
              <a:lnSpc>
                <a:spcPct val="100000"/>
              </a:lnSpc>
              <a:spcBef>
                <a:spcPts val="500"/>
              </a:spcBef>
              <a:spcAft>
                <a:spcPts val="0"/>
              </a:spcAft>
              <a:buClr>
                <a:srgbClr val="262626"/>
              </a:buClr>
              <a:buSzPts val="11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5"/>
          <p:cNvSpPr txBox="1">
            <a:spLocks noGrp="1"/>
          </p:cNvSpPr>
          <p:nvPr>
            <p:ph type="body" idx="2"/>
          </p:nvPr>
        </p:nvSpPr>
        <p:spPr>
          <a:xfrm>
            <a:off x="5844540" y="1825624"/>
            <a:ext cx="5016943" cy="446087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None/>
              <a:defRPr/>
            </a:lvl2pPr>
            <a:lvl3pPr marL="1371600" lvl="2" indent="-320039" algn="l">
              <a:lnSpc>
                <a:spcPct val="100000"/>
              </a:lnSpc>
              <a:spcBef>
                <a:spcPts val="500"/>
              </a:spcBef>
              <a:spcAft>
                <a:spcPts val="0"/>
              </a:spcAft>
              <a:buClr>
                <a:srgbClr val="262626"/>
              </a:buClr>
              <a:buSzPts val="1440"/>
              <a:buChar char="•"/>
              <a:defRPr/>
            </a:lvl3pPr>
            <a:lvl4pPr marL="1828800" lvl="3" indent="-228600" algn="l">
              <a:lnSpc>
                <a:spcPct val="100000"/>
              </a:lnSpc>
              <a:spcBef>
                <a:spcPts val="500"/>
              </a:spcBef>
              <a:spcAft>
                <a:spcPts val="0"/>
              </a:spcAft>
              <a:buClr>
                <a:srgbClr val="262626"/>
              </a:buClr>
              <a:buSzPts val="1800"/>
              <a:buNone/>
              <a:defRPr/>
            </a:lvl4pPr>
            <a:lvl5pPr marL="2286000" lvl="4" indent="-320039" algn="l">
              <a:lnSpc>
                <a:spcPct val="100000"/>
              </a:lnSpc>
              <a:spcBef>
                <a:spcPts val="500"/>
              </a:spcBef>
              <a:spcAft>
                <a:spcPts val="0"/>
              </a:spcAft>
              <a:buClr>
                <a:srgbClr val="262626"/>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5"/>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7"/>
        <p:cNvGrpSpPr/>
        <p:nvPr/>
      </p:nvGrpSpPr>
      <p:grpSpPr>
        <a:xfrm>
          <a:off x="0" y="0"/>
          <a:ext cx="0" cy="0"/>
          <a:chOff x="0" y="0"/>
          <a:chExt cx="0" cy="0"/>
        </a:xfrm>
      </p:grpSpPr>
      <p:sp>
        <p:nvSpPr>
          <p:cNvPr id="38" name="Google Shape;38;p16"/>
          <p:cNvSpPr txBox="1">
            <a:spLocks noGrp="1"/>
          </p:cNvSpPr>
          <p:nvPr>
            <p:ph type="body" idx="1"/>
          </p:nvPr>
        </p:nvSpPr>
        <p:spPr>
          <a:xfrm>
            <a:off x="1071563" y="1835219"/>
            <a:ext cx="445293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rgbClr val="262626"/>
              </a:buClr>
              <a:buSzPts val="1600"/>
              <a:buNone/>
              <a:defRPr sz="2000" b="1" i="0" cap="none"/>
            </a:lvl1pPr>
            <a:lvl2pPr marL="914400" lvl="1" indent="-228600" algn="l">
              <a:lnSpc>
                <a:spcPct val="100000"/>
              </a:lnSpc>
              <a:spcBef>
                <a:spcPts val="500"/>
              </a:spcBef>
              <a:spcAft>
                <a:spcPts val="0"/>
              </a:spcAft>
              <a:buClr>
                <a:srgbClr val="262626"/>
              </a:buClr>
              <a:buSzPts val="2000"/>
              <a:buFont typeface="Arial"/>
              <a:buNone/>
              <a:defRPr sz="2000" b="1"/>
            </a:lvl2pPr>
            <a:lvl3pPr marL="1371600" lvl="2" indent="-228600" algn="l">
              <a:lnSpc>
                <a:spcPct val="100000"/>
              </a:lnSpc>
              <a:spcBef>
                <a:spcPts val="500"/>
              </a:spcBef>
              <a:spcAft>
                <a:spcPts val="0"/>
              </a:spcAft>
              <a:buClr>
                <a:srgbClr val="262626"/>
              </a:buClr>
              <a:buSzPts val="1440"/>
              <a:buNone/>
              <a:defRPr sz="1800" b="1"/>
            </a:lvl3pPr>
            <a:lvl4pPr marL="1828800" lvl="3" indent="-228600" algn="l">
              <a:lnSpc>
                <a:spcPct val="100000"/>
              </a:lnSpc>
              <a:spcBef>
                <a:spcPts val="500"/>
              </a:spcBef>
              <a:spcAft>
                <a:spcPts val="0"/>
              </a:spcAft>
              <a:buClr>
                <a:srgbClr val="262626"/>
              </a:buClr>
              <a:buSzPts val="1600"/>
              <a:buFont typeface="Arial"/>
              <a:buNone/>
              <a:defRPr sz="1600" b="1"/>
            </a:lvl4pPr>
            <a:lvl5pPr marL="2286000" lvl="4" indent="-228600" algn="l">
              <a:lnSpc>
                <a:spcPct val="100000"/>
              </a:lnSpc>
              <a:spcBef>
                <a:spcPts val="500"/>
              </a:spcBef>
              <a:spcAft>
                <a:spcPts val="0"/>
              </a:spcAft>
              <a:buClr>
                <a:srgbClr val="262626"/>
              </a:buClr>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1071562" y="2717801"/>
            <a:ext cx="4452938" cy="355945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Font typeface="Arial"/>
              <a:buNone/>
              <a:defRPr/>
            </a:lvl2pPr>
            <a:lvl3pPr marL="1371600" lvl="2" indent="-309880" algn="l">
              <a:lnSpc>
                <a:spcPct val="100000"/>
              </a:lnSpc>
              <a:spcBef>
                <a:spcPts val="500"/>
              </a:spcBef>
              <a:spcAft>
                <a:spcPts val="0"/>
              </a:spcAft>
              <a:buClr>
                <a:srgbClr val="262626"/>
              </a:buClr>
              <a:buSzPts val="1280"/>
              <a:buChar char="•"/>
              <a:defRPr/>
            </a:lvl3pPr>
            <a:lvl4pPr marL="1828800" lvl="3" indent="-228600" algn="l">
              <a:lnSpc>
                <a:spcPct val="100000"/>
              </a:lnSpc>
              <a:spcBef>
                <a:spcPts val="500"/>
              </a:spcBef>
              <a:spcAft>
                <a:spcPts val="0"/>
              </a:spcAft>
              <a:buClr>
                <a:srgbClr val="262626"/>
              </a:buClr>
              <a:buSzPts val="1400"/>
              <a:buFont typeface="Arial"/>
              <a:buNone/>
              <a:defRPr/>
            </a:lvl4pPr>
            <a:lvl5pPr marL="2286000" lvl="4" indent="-299720" algn="l">
              <a:lnSpc>
                <a:spcPct val="100000"/>
              </a:lnSpc>
              <a:spcBef>
                <a:spcPts val="500"/>
              </a:spcBef>
              <a:spcAft>
                <a:spcPts val="0"/>
              </a:spcAft>
              <a:buClr>
                <a:srgbClr val="262626"/>
              </a:buClr>
              <a:buSzPts val="11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body" idx="3"/>
          </p:nvPr>
        </p:nvSpPr>
        <p:spPr>
          <a:xfrm>
            <a:off x="5844540" y="1835219"/>
            <a:ext cx="501694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rgbClr val="262626"/>
              </a:buClr>
              <a:buSzPts val="1600"/>
              <a:buNone/>
              <a:defRPr sz="2000" b="1" i="0" cap="none"/>
            </a:lvl1pPr>
            <a:lvl2pPr marL="914400" lvl="1" indent="-228600" algn="l">
              <a:lnSpc>
                <a:spcPct val="100000"/>
              </a:lnSpc>
              <a:spcBef>
                <a:spcPts val="500"/>
              </a:spcBef>
              <a:spcAft>
                <a:spcPts val="0"/>
              </a:spcAft>
              <a:buClr>
                <a:srgbClr val="262626"/>
              </a:buClr>
              <a:buSzPts val="2000"/>
              <a:buFont typeface="Arial"/>
              <a:buNone/>
              <a:defRPr sz="2000" b="1"/>
            </a:lvl2pPr>
            <a:lvl3pPr marL="1371600" lvl="2" indent="-228600" algn="l">
              <a:lnSpc>
                <a:spcPct val="100000"/>
              </a:lnSpc>
              <a:spcBef>
                <a:spcPts val="500"/>
              </a:spcBef>
              <a:spcAft>
                <a:spcPts val="0"/>
              </a:spcAft>
              <a:buClr>
                <a:srgbClr val="262626"/>
              </a:buClr>
              <a:buSzPts val="1440"/>
              <a:buNone/>
              <a:defRPr sz="1800" b="1"/>
            </a:lvl3pPr>
            <a:lvl4pPr marL="1828800" lvl="3" indent="-228600" algn="l">
              <a:lnSpc>
                <a:spcPct val="100000"/>
              </a:lnSpc>
              <a:spcBef>
                <a:spcPts val="500"/>
              </a:spcBef>
              <a:spcAft>
                <a:spcPts val="0"/>
              </a:spcAft>
              <a:buClr>
                <a:srgbClr val="262626"/>
              </a:buClr>
              <a:buSzPts val="1600"/>
              <a:buFont typeface="Arial"/>
              <a:buNone/>
              <a:defRPr sz="1600" b="1"/>
            </a:lvl4pPr>
            <a:lvl5pPr marL="2286000" lvl="4" indent="-228600" algn="l">
              <a:lnSpc>
                <a:spcPct val="100000"/>
              </a:lnSpc>
              <a:spcBef>
                <a:spcPts val="500"/>
              </a:spcBef>
              <a:spcAft>
                <a:spcPts val="0"/>
              </a:spcAft>
              <a:buClr>
                <a:srgbClr val="262626"/>
              </a:buClr>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5844540" y="2717800"/>
            <a:ext cx="5016943" cy="355945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rgbClr val="262626"/>
              </a:buClr>
              <a:buSzPts val="1440"/>
              <a:buChar char="•"/>
              <a:defRPr/>
            </a:lvl1pPr>
            <a:lvl2pPr marL="914400" lvl="1" indent="-228600" algn="l">
              <a:lnSpc>
                <a:spcPct val="100000"/>
              </a:lnSpc>
              <a:spcBef>
                <a:spcPts val="500"/>
              </a:spcBef>
              <a:spcAft>
                <a:spcPts val="0"/>
              </a:spcAft>
              <a:buClr>
                <a:srgbClr val="262626"/>
              </a:buClr>
              <a:buSzPts val="1800"/>
              <a:buFont typeface="Arial"/>
              <a:buNone/>
              <a:defRPr/>
            </a:lvl2pPr>
            <a:lvl3pPr marL="1371600" lvl="2" indent="-309880" algn="l">
              <a:lnSpc>
                <a:spcPct val="100000"/>
              </a:lnSpc>
              <a:spcBef>
                <a:spcPts val="500"/>
              </a:spcBef>
              <a:spcAft>
                <a:spcPts val="0"/>
              </a:spcAft>
              <a:buClr>
                <a:srgbClr val="262626"/>
              </a:buClr>
              <a:buSzPts val="1280"/>
              <a:buChar char="•"/>
              <a:defRPr/>
            </a:lvl3pPr>
            <a:lvl4pPr marL="1828800" lvl="3" indent="-228600" algn="l">
              <a:lnSpc>
                <a:spcPct val="100000"/>
              </a:lnSpc>
              <a:spcBef>
                <a:spcPts val="500"/>
              </a:spcBef>
              <a:spcAft>
                <a:spcPts val="0"/>
              </a:spcAft>
              <a:buClr>
                <a:srgbClr val="262626"/>
              </a:buClr>
              <a:buSzPts val="1400"/>
              <a:buFont typeface="Arial"/>
              <a:buNone/>
              <a:defRPr/>
            </a:lvl4pPr>
            <a:lvl5pPr marL="2286000" lvl="4" indent="-299720" algn="l">
              <a:lnSpc>
                <a:spcPct val="100000"/>
              </a:lnSpc>
              <a:spcBef>
                <a:spcPts val="500"/>
              </a:spcBef>
              <a:spcAft>
                <a:spcPts val="0"/>
              </a:spcAft>
              <a:buClr>
                <a:srgbClr val="262626"/>
              </a:buClr>
              <a:buSzPts val="11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6"/>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6"/>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p16"/>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6"/>
        <p:cNvGrpSpPr/>
        <p:nvPr/>
      </p:nvGrpSpPr>
      <p:grpSpPr>
        <a:xfrm>
          <a:off x="0" y="0"/>
          <a:ext cx="0" cy="0"/>
          <a:chOff x="0" y="0"/>
          <a:chExt cx="0" cy="0"/>
        </a:xfrm>
      </p:grpSpPr>
      <p:sp>
        <p:nvSpPr>
          <p:cNvPr id="47" name="Google Shape;47;p17"/>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17"/>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8"/>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1063633" y="457200"/>
            <a:ext cx="4170355" cy="1917509"/>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rgbClr val="262626"/>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body" idx="1"/>
          </p:nvPr>
        </p:nvSpPr>
        <p:spPr>
          <a:xfrm>
            <a:off x="5481637" y="457200"/>
            <a:ext cx="5562601" cy="5943600"/>
          </a:xfrm>
          <a:prstGeom prst="rect">
            <a:avLst/>
          </a:prstGeom>
          <a:noFill/>
          <a:ln>
            <a:noFill/>
          </a:ln>
        </p:spPr>
        <p:txBody>
          <a:bodyPr spcFirstLastPara="1" wrap="square" lIns="91425" tIns="45700" rIns="91425" bIns="45700" anchor="t" anchorCtr="0">
            <a:normAutofit/>
          </a:bodyPr>
          <a:lstStyle>
            <a:lvl1pPr marL="457200" lvl="0" indent="-370840" algn="l">
              <a:lnSpc>
                <a:spcPct val="100000"/>
              </a:lnSpc>
              <a:spcBef>
                <a:spcPts val="1000"/>
              </a:spcBef>
              <a:spcAft>
                <a:spcPts val="0"/>
              </a:spcAft>
              <a:buClr>
                <a:srgbClr val="262626"/>
              </a:buClr>
              <a:buSzPts val="2240"/>
              <a:buChar char="•"/>
              <a:defRPr sz="2800"/>
            </a:lvl1pPr>
            <a:lvl2pPr marL="914400" lvl="1" indent="-228600" algn="l">
              <a:lnSpc>
                <a:spcPct val="100000"/>
              </a:lnSpc>
              <a:spcBef>
                <a:spcPts val="500"/>
              </a:spcBef>
              <a:spcAft>
                <a:spcPts val="0"/>
              </a:spcAft>
              <a:buClr>
                <a:srgbClr val="262626"/>
              </a:buClr>
              <a:buSzPts val="2400"/>
              <a:buFont typeface="Arial"/>
              <a:buNone/>
              <a:defRPr sz="2400"/>
            </a:lvl2pPr>
            <a:lvl3pPr marL="1371600" lvl="2" indent="-330200" algn="l">
              <a:lnSpc>
                <a:spcPct val="100000"/>
              </a:lnSpc>
              <a:spcBef>
                <a:spcPts val="500"/>
              </a:spcBef>
              <a:spcAft>
                <a:spcPts val="0"/>
              </a:spcAft>
              <a:buClr>
                <a:srgbClr val="262626"/>
              </a:buClr>
              <a:buSzPts val="1600"/>
              <a:buChar char="•"/>
              <a:defRPr sz="2000"/>
            </a:lvl3pPr>
            <a:lvl4pPr marL="1828800" lvl="3" indent="-228600" algn="l">
              <a:lnSpc>
                <a:spcPct val="100000"/>
              </a:lnSpc>
              <a:spcBef>
                <a:spcPts val="500"/>
              </a:spcBef>
              <a:spcAft>
                <a:spcPts val="0"/>
              </a:spcAft>
              <a:buClr>
                <a:srgbClr val="262626"/>
              </a:buClr>
              <a:buSzPts val="1800"/>
              <a:buFont typeface="Arial"/>
              <a:buNone/>
              <a:defRPr sz="1800"/>
            </a:lvl4pPr>
            <a:lvl5pPr marL="2286000" lvl="4" indent="-320039" algn="l">
              <a:lnSpc>
                <a:spcPct val="100000"/>
              </a:lnSpc>
              <a:spcBef>
                <a:spcPts val="500"/>
              </a:spcBef>
              <a:spcAft>
                <a:spcPts val="0"/>
              </a:spcAft>
              <a:buClr>
                <a:srgbClr val="262626"/>
              </a:buClr>
              <a:buSzPts val="1440"/>
              <a:buChar char="•"/>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19"/>
          <p:cNvSpPr txBox="1">
            <a:spLocks noGrp="1"/>
          </p:cNvSpPr>
          <p:nvPr>
            <p:ph type="body" idx="2"/>
          </p:nvPr>
        </p:nvSpPr>
        <p:spPr>
          <a:xfrm>
            <a:off x="1063633" y="2374708"/>
            <a:ext cx="4170355" cy="402609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62626"/>
              </a:buClr>
              <a:buSzPts val="1280"/>
              <a:buNone/>
              <a:defRPr sz="1600"/>
            </a:lvl1pPr>
            <a:lvl2pPr marL="914400" lvl="1" indent="-228600" algn="l">
              <a:lnSpc>
                <a:spcPct val="100000"/>
              </a:lnSpc>
              <a:spcBef>
                <a:spcPts val="500"/>
              </a:spcBef>
              <a:spcAft>
                <a:spcPts val="0"/>
              </a:spcAft>
              <a:buClr>
                <a:srgbClr val="262626"/>
              </a:buClr>
              <a:buSzPts val="1400"/>
              <a:buFont typeface="Arial"/>
              <a:buNone/>
              <a:defRPr sz="1400"/>
            </a:lvl2pPr>
            <a:lvl3pPr marL="1371600" lvl="2" indent="-228600" algn="l">
              <a:lnSpc>
                <a:spcPct val="100000"/>
              </a:lnSpc>
              <a:spcBef>
                <a:spcPts val="500"/>
              </a:spcBef>
              <a:spcAft>
                <a:spcPts val="0"/>
              </a:spcAft>
              <a:buClr>
                <a:srgbClr val="262626"/>
              </a:buClr>
              <a:buSzPts val="960"/>
              <a:buNone/>
              <a:defRPr sz="1200"/>
            </a:lvl3pPr>
            <a:lvl4pPr marL="1828800" lvl="3" indent="-228600" algn="l">
              <a:lnSpc>
                <a:spcPct val="100000"/>
              </a:lnSpc>
              <a:spcBef>
                <a:spcPts val="500"/>
              </a:spcBef>
              <a:spcAft>
                <a:spcPts val="0"/>
              </a:spcAft>
              <a:buClr>
                <a:srgbClr val="262626"/>
              </a:buClr>
              <a:buSzPts val="1000"/>
              <a:buFont typeface="Arial"/>
              <a:buNone/>
              <a:defRPr sz="1000"/>
            </a:lvl4pPr>
            <a:lvl5pPr marL="2286000" lvl="4" indent="-228600" algn="l">
              <a:lnSpc>
                <a:spcPct val="100000"/>
              </a:lnSpc>
              <a:spcBef>
                <a:spcPts val="500"/>
              </a:spcBef>
              <a:spcAft>
                <a:spcPts val="0"/>
              </a:spcAft>
              <a:buClr>
                <a:srgbClr val="262626"/>
              </a:buClr>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9"/>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9"/>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20"/>
          <p:cNvSpPr txBox="1">
            <a:spLocks noGrp="1"/>
          </p:cNvSpPr>
          <p:nvPr>
            <p:ph type="title"/>
          </p:nvPr>
        </p:nvSpPr>
        <p:spPr>
          <a:xfrm>
            <a:off x="1062038" y="457199"/>
            <a:ext cx="3913241" cy="1928813"/>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rgbClr val="262626"/>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a:spLocks noGrp="1"/>
          </p:cNvSpPr>
          <p:nvPr>
            <p:ph type="pic" idx="2"/>
          </p:nvPr>
        </p:nvSpPr>
        <p:spPr>
          <a:xfrm>
            <a:off x="5257752" y="457200"/>
            <a:ext cx="6110288" cy="5943600"/>
          </a:xfrm>
          <a:prstGeom prst="rect">
            <a:avLst/>
          </a:prstGeom>
          <a:noFill/>
          <a:ln>
            <a:noFill/>
          </a:ln>
        </p:spPr>
      </p:sp>
      <p:sp>
        <p:nvSpPr>
          <p:cNvPr id="65" name="Google Shape;65;p20"/>
          <p:cNvSpPr txBox="1">
            <a:spLocks noGrp="1"/>
          </p:cNvSpPr>
          <p:nvPr>
            <p:ph type="body" idx="1"/>
          </p:nvPr>
        </p:nvSpPr>
        <p:spPr>
          <a:xfrm>
            <a:off x="1062038" y="2386013"/>
            <a:ext cx="3913241" cy="40147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262626"/>
              </a:buClr>
              <a:buSzPts val="1280"/>
              <a:buNone/>
              <a:defRPr sz="1600"/>
            </a:lvl1pPr>
            <a:lvl2pPr marL="914400" lvl="1" indent="-228600" algn="l">
              <a:lnSpc>
                <a:spcPct val="100000"/>
              </a:lnSpc>
              <a:spcBef>
                <a:spcPts val="500"/>
              </a:spcBef>
              <a:spcAft>
                <a:spcPts val="0"/>
              </a:spcAft>
              <a:buClr>
                <a:srgbClr val="262626"/>
              </a:buClr>
              <a:buSzPts val="1400"/>
              <a:buFont typeface="Arial"/>
              <a:buNone/>
              <a:defRPr sz="1400"/>
            </a:lvl2pPr>
            <a:lvl3pPr marL="1371600" lvl="2" indent="-228600" algn="l">
              <a:lnSpc>
                <a:spcPct val="100000"/>
              </a:lnSpc>
              <a:spcBef>
                <a:spcPts val="500"/>
              </a:spcBef>
              <a:spcAft>
                <a:spcPts val="0"/>
              </a:spcAft>
              <a:buClr>
                <a:srgbClr val="262626"/>
              </a:buClr>
              <a:buSzPts val="960"/>
              <a:buNone/>
              <a:defRPr sz="1200"/>
            </a:lvl3pPr>
            <a:lvl4pPr marL="1828800" lvl="3" indent="-228600" algn="l">
              <a:lnSpc>
                <a:spcPct val="100000"/>
              </a:lnSpc>
              <a:spcBef>
                <a:spcPts val="500"/>
              </a:spcBef>
              <a:spcAft>
                <a:spcPts val="0"/>
              </a:spcAft>
              <a:buClr>
                <a:srgbClr val="262626"/>
              </a:buClr>
              <a:buSzPts val="1000"/>
              <a:buFont typeface="Arial"/>
              <a:buNone/>
              <a:defRPr sz="1000"/>
            </a:lvl4pPr>
            <a:lvl5pPr marL="2286000" lvl="4" indent="-228600" algn="l">
              <a:lnSpc>
                <a:spcPct val="100000"/>
              </a:lnSpc>
              <a:spcBef>
                <a:spcPts val="500"/>
              </a:spcBef>
              <a:spcAft>
                <a:spcPts val="0"/>
              </a:spcAft>
              <a:buClr>
                <a:srgbClr val="262626"/>
              </a:buClr>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20"/>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1" descr="A person in a dark room&#10;&#10;Description automatically generated"/>
          <p:cNvPicPr preferRelativeResize="0"/>
          <p:nvPr/>
        </p:nvPicPr>
        <p:blipFill rotWithShape="1">
          <a:blip r:embed="rId13">
            <a:alphaModFix/>
          </a:blip>
          <a:srcRect/>
          <a:stretch/>
        </p:blipFill>
        <p:spPr>
          <a:xfrm>
            <a:off x="10905744" y="0"/>
            <a:ext cx="1286256" cy="6858000"/>
          </a:xfrm>
          <a:prstGeom prst="rect">
            <a:avLst/>
          </a:prstGeom>
          <a:noFill/>
          <a:ln>
            <a:noFill/>
          </a:ln>
        </p:spPr>
      </p:pic>
      <p:sp>
        <p:nvSpPr>
          <p:cNvPr id="7" name="Google Shape;7;p11"/>
          <p:cNvSpPr txBox="1">
            <a:spLocks noGrp="1"/>
          </p:cNvSpPr>
          <p:nvPr>
            <p:ph type="title"/>
          </p:nvPr>
        </p:nvSpPr>
        <p:spPr>
          <a:xfrm>
            <a:off x="1050879" y="609601"/>
            <a:ext cx="9810604" cy="1216024"/>
          </a:xfrm>
          <a:prstGeom prst="rect">
            <a:avLst/>
          </a:prstGeom>
          <a:noFill/>
          <a:ln>
            <a:noFill/>
          </a:ln>
        </p:spPr>
        <p:txBody>
          <a:bodyPr spcFirstLastPara="1" wrap="square" lIns="91425" tIns="45700" rIns="91425" bIns="45700" anchor="ctr" anchorCtr="0">
            <a:normAutofit/>
          </a:bodyPr>
          <a:lstStyle>
            <a:lvl1pPr marR="0" lvl="0" algn="l" rtl="0">
              <a:lnSpc>
                <a:spcPct val="110000"/>
              </a:lnSpc>
              <a:spcBef>
                <a:spcPts val="0"/>
              </a:spcBef>
              <a:spcAft>
                <a:spcPts val="0"/>
              </a:spcAft>
              <a:buClr>
                <a:srgbClr val="262626"/>
              </a:buClr>
              <a:buSzPts val="2800"/>
              <a:buFont typeface="Arial"/>
              <a:buNone/>
              <a:defRPr sz="2800" b="0" i="0" u="none" strike="noStrike" cap="none">
                <a:solidFill>
                  <a:srgbClr val="26262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1"/>
          <p:cNvSpPr txBox="1">
            <a:spLocks noGrp="1"/>
          </p:cNvSpPr>
          <p:nvPr>
            <p:ph type="body" idx="1"/>
          </p:nvPr>
        </p:nvSpPr>
        <p:spPr>
          <a:xfrm>
            <a:off x="1050879" y="1825624"/>
            <a:ext cx="9810604" cy="4428753"/>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rgbClr val="262626"/>
              </a:buClr>
              <a:buSzPts val="1600"/>
              <a:buFont typeface="Arial"/>
              <a:buChar char="•"/>
              <a:defRPr sz="2000" b="0" i="0" u="none" strike="noStrike" cap="none">
                <a:solidFill>
                  <a:srgbClr val="262626"/>
                </a:solidFill>
                <a:latin typeface="Arial"/>
                <a:ea typeface="Arial"/>
                <a:cs typeface="Arial"/>
                <a:sym typeface="Arial"/>
              </a:defRPr>
            </a:lvl1pPr>
            <a:lvl2pPr marL="914400" marR="0" lvl="1" indent="-228600" algn="l" rtl="0">
              <a:lnSpc>
                <a:spcPct val="100000"/>
              </a:lnSpc>
              <a:spcBef>
                <a:spcPts val="500"/>
              </a:spcBef>
              <a:spcAft>
                <a:spcPts val="0"/>
              </a:spcAft>
              <a:buClr>
                <a:srgbClr val="262626"/>
              </a:buClr>
              <a:buSzPts val="1800"/>
              <a:buFont typeface="Arial"/>
              <a:buNone/>
              <a:defRPr sz="1800" b="0" i="0" u="none" strike="noStrike" cap="none">
                <a:solidFill>
                  <a:srgbClr val="262626"/>
                </a:solidFill>
                <a:latin typeface="Arial"/>
                <a:ea typeface="Arial"/>
                <a:cs typeface="Arial"/>
                <a:sym typeface="Arial"/>
              </a:defRPr>
            </a:lvl2pPr>
            <a:lvl3pPr marL="1371600" marR="0" lvl="2" indent="-309880" algn="l" rtl="0">
              <a:lnSpc>
                <a:spcPct val="100000"/>
              </a:lnSpc>
              <a:spcBef>
                <a:spcPts val="500"/>
              </a:spcBef>
              <a:spcAft>
                <a:spcPts val="0"/>
              </a:spcAft>
              <a:buClr>
                <a:srgbClr val="262626"/>
              </a:buClr>
              <a:buSzPts val="1280"/>
              <a:buFont typeface="Arial"/>
              <a:buChar char="•"/>
              <a:defRPr sz="1600" b="0" i="0" u="none" strike="noStrike" cap="none">
                <a:solidFill>
                  <a:srgbClr val="262626"/>
                </a:solidFill>
                <a:latin typeface="Arial"/>
                <a:ea typeface="Arial"/>
                <a:cs typeface="Arial"/>
                <a:sym typeface="Arial"/>
              </a:defRPr>
            </a:lvl3pPr>
            <a:lvl4pPr marL="1828800" marR="0" lvl="3" indent="-228600" algn="l" rtl="0">
              <a:lnSpc>
                <a:spcPct val="100000"/>
              </a:lnSpc>
              <a:spcBef>
                <a:spcPts val="500"/>
              </a:spcBef>
              <a:spcAft>
                <a:spcPts val="0"/>
              </a:spcAft>
              <a:buClr>
                <a:srgbClr val="262626"/>
              </a:buClr>
              <a:buSzPts val="1400"/>
              <a:buFont typeface="Arial"/>
              <a:buNone/>
              <a:defRPr sz="1400" b="0" i="0" u="none" strike="noStrike" cap="none">
                <a:solidFill>
                  <a:srgbClr val="262626"/>
                </a:solidFill>
                <a:latin typeface="Arial"/>
                <a:ea typeface="Arial"/>
                <a:cs typeface="Arial"/>
                <a:sym typeface="Arial"/>
              </a:defRPr>
            </a:lvl4pPr>
            <a:lvl5pPr marL="2286000" marR="0" lvl="4" indent="-299720" algn="l" rtl="0">
              <a:lnSpc>
                <a:spcPct val="100000"/>
              </a:lnSpc>
              <a:spcBef>
                <a:spcPts val="500"/>
              </a:spcBef>
              <a:spcAft>
                <a:spcPts val="0"/>
              </a:spcAft>
              <a:buClr>
                <a:srgbClr val="262626"/>
              </a:buClr>
              <a:buSzPts val="1120"/>
              <a:buFont typeface="Arial"/>
              <a:buChar char="•"/>
              <a:defRPr sz="1400" b="0" i="0" u="none" strike="noStrike" cap="none">
                <a:solidFill>
                  <a:srgbClr val="26262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 name="Google Shape;9;p11"/>
          <p:cNvSpPr txBox="1">
            <a:spLocks noGrp="1"/>
          </p:cNvSpPr>
          <p:nvPr>
            <p:ph type="dt" idx="10"/>
          </p:nvPr>
        </p:nvSpPr>
        <p:spPr>
          <a:xfrm rot="5400000">
            <a:off x="10509243" y="5071825"/>
            <a:ext cx="264766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26262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1"/>
          <p:cNvSpPr txBox="1">
            <a:spLocks noGrp="1"/>
          </p:cNvSpPr>
          <p:nvPr>
            <p:ph type="ftr" idx="11"/>
          </p:nvPr>
        </p:nvSpPr>
        <p:spPr>
          <a:xfrm rot="5400000">
            <a:off x="10447827" y="1407402"/>
            <a:ext cx="27704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26262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1"/>
          <p:cNvSpPr txBox="1">
            <a:spLocks noGrp="1"/>
          </p:cNvSpPr>
          <p:nvPr>
            <p:ph type="sldNum" idx="12"/>
          </p:nvPr>
        </p:nvSpPr>
        <p:spPr>
          <a:xfrm>
            <a:off x="11560121" y="3138985"/>
            <a:ext cx="545911" cy="580029"/>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rgbClr val="26262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Google Shape;86;p1"/>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87" name="Google Shape;87;p1"/>
          <p:cNvSpPr txBox="1">
            <a:spLocks noGrp="1"/>
          </p:cNvSpPr>
          <p:nvPr>
            <p:ph type="ctrTitle"/>
          </p:nvPr>
        </p:nvSpPr>
        <p:spPr>
          <a:xfrm>
            <a:off x="723901" y="509587"/>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a:t>REINFORCEMENT LEARNING AND COPPELIASIM: TEACHING A DRONE TO FLY!</a:t>
            </a:r>
            <a:endParaRPr/>
          </a:p>
        </p:txBody>
      </p:sp>
      <p:sp>
        <p:nvSpPr>
          <p:cNvPr id="88" name="Google Shape;88;p1"/>
          <p:cNvSpPr txBox="1">
            <a:spLocks noGrp="1"/>
          </p:cNvSpPr>
          <p:nvPr>
            <p:ph type="subTitle" idx="1"/>
          </p:nvPr>
        </p:nvSpPr>
        <p:spPr>
          <a:xfrm>
            <a:off x="2834216" y="1729768"/>
            <a:ext cx="6262688" cy="55774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262626"/>
              </a:buClr>
              <a:buSzPts val="1120"/>
              <a:buNone/>
            </a:pPr>
            <a:r>
              <a:rPr lang="en-US" sz="1400"/>
              <a:t>Nir Manor, Gil Gur-Arieh</a:t>
            </a:r>
            <a:endParaRPr/>
          </a:p>
          <a:p>
            <a:pPr marL="0" lvl="0" indent="0" algn="ctr" rtl="0">
              <a:lnSpc>
                <a:spcPct val="100000"/>
              </a:lnSpc>
              <a:spcBef>
                <a:spcPts val="1000"/>
              </a:spcBef>
              <a:spcAft>
                <a:spcPts val="0"/>
              </a:spcAft>
              <a:buClr>
                <a:srgbClr val="262626"/>
              </a:buClr>
              <a:buSzPts val="1120"/>
              <a:buNone/>
            </a:pPr>
            <a:r>
              <a:rPr lang="en-US" sz="1400"/>
              <a:t>ME038785</a:t>
            </a:r>
            <a:endParaRPr sz="1400"/>
          </a:p>
        </p:txBody>
      </p:sp>
      <p:sp>
        <p:nvSpPr>
          <p:cNvPr id="89" name="Google Shape;89;p1"/>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short_clip">
            <a:hlinkClick r:id="" action="ppaction://media"/>
            <a:extLst>
              <a:ext uri="{FF2B5EF4-FFF2-40B4-BE49-F238E27FC236}">
                <a16:creationId xmlns:a16="http://schemas.microsoft.com/office/drawing/2014/main" id="{AF169EFB-4FED-CAF8-CC09-90EE3A27FA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3529" y="2647803"/>
            <a:ext cx="6004062" cy="3630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g2e0ddef01c9_0_27"/>
          <p:cNvSpPr txBox="1"/>
          <p:nvPr/>
        </p:nvSpPr>
        <p:spPr>
          <a:xfrm>
            <a:off x="663462" y="189791"/>
            <a:ext cx="10585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BACKGROUDN - DEEP RL ACTIVATION FUNCTION</a:t>
            </a:r>
            <a:endParaRPr sz="1800" b="0" i="0" u="none" strike="noStrike" cap="none">
              <a:solidFill>
                <a:srgbClr val="262626"/>
              </a:solidFill>
              <a:latin typeface="Arial"/>
              <a:ea typeface="Arial"/>
              <a:cs typeface="Arial"/>
              <a:sym typeface="Arial"/>
            </a:endParaRPr>
          </a:p>
        </p:txBody>
      </p:sp>
      <p:pic>
        <p:nvPicPr>
          <p:cNvPr id="170" name="Google Shape;170;g2e0ddef01c9_0_27"/>
          <p:cNvPicPr preferRelativeResize="0"/>
          <p:nvPr/>
        </p:nvPicPr>
        <p:blipFill rotWithShape="1">
          <a:blip r:embed="rId3">
            <a:alphaModFix/>
          </a:blip>
          <a:srcRect/>
          <a:stretch/>
        </p:blipFill>
        <p:spPr>
          <a:xfrm>
            <a:off x="6357137" y="3216511"/>
            <a:ext cx="4058901" cy="2039598"/>
          </a:xfrm>
          <a:prstGeom prst="rect">
            <a:avLst/>
          </a:prstGeom>
          <a:noFill/>
          <a:ln>
            <a:noFill/>
          </a:ln>
        </p:spPr>
      </p:pic>
      <p:pic>
        <p:nvPicPr>
          <p:cNvPr id="171" name="Google Shape;171;g2e0ddef01c9_0_27"/>
          <p:cNvPicPr preferRelativeResize="0"/>
          <p:nvPr/>
        </p:nvPicPr>
        <p:blipFill rotWithShape="1">
          <a:blip r:embed="rId4">
            <a:alphaModFix/>
          </a:blip>
          <a:srcRect/>
          <a:stretch/>
        </p:blipFill>
        <p:spPr>
          <a:xfrm>
            <a:off x="663462" y="3103584"/>
            <a:ext cx="4362450" cy="2105025"/>
          </a:xfrm>
          <a:prstGeom prst="rect">
            <a:avLst/>
          </a:prstGeom>
          <a:noFill/>
          <a:ln>
            <a:noFill/>
          </a:ln>
        </p:spPr>
      </p:pic>
      <p:pic>
        <p:nvPicPr>
          <p:cNvPr id="172" name="Google Shape;172;g2e0ddef01c9_0_27"/>
          <p:cNvPicPr preferRelativeResize="0"/>
          <p:nvPr/>
        </p:nvPicPr>
        <p:blipFill rotWithShape="1">
          <a:blip r:embed="rId5">
            <a:alphaModFix/>
          </a:blip>
          <a:srcRect/>
          <a:stretch/>
        </p:blipFill>
        <p:spPr>
          <a:xfrm>
            <a:off x="3258029" y="655659"/>
            <a:ext cx="4705350" cy="2447925"/>
          </a:xfrm>
          <a:prstGeom prst="rect">
            <a:avLst/>
          </a:prstGeom>
          <a:noFill/>
          <a:ln>
            <a:noFill/>
          </a:ln>
        </p:spPr>
      </p:pic>
      <p:sp>
        <p:nvSpPr>
          <p:cNvPr id="2" name="Google Shape;183;p7">
            <a:extLst>
              <a:ext uri="{FF2B5EF4-FFF2-40B4-BE49-F238E27FC236}">
                <a16:creationId xmlns:a16="http://schemas.microsoft.com/office/drawing/2014/main" id="{737BC412-FFD7-B3AB-F1E0-3916D3D2598E}"/>
              </a:ext>
            </a:extLst>
          </p:cNvPr>
          <p:cNvSpPr txBox="1"/>
          <p:nvPr/>
        </p:nvSpPr>
        <p:spPr>
          <a:xfrm>
            <a:off x="836128" y="5579561"/>
            <a:ext cx="9990367" cy="5847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600" dirty="0">
                <a:solidFill>
                  <a:schemeClr val="dk1"/>
                </a:solidFill>
              </a:rPr>
              <a:t>Policy (actor) network: From [states x actions] to [0,1]</a:t>
            </a:r>
            <a:endParaRPr sz="1200" dirty="0"/>
          </a:p>
          <a:p>
            <a:pPr marL="285750" marR="0" lvl="0" indent="-285750" algn="l" rtl="0">
              <a:lnSpc>
                <a:spcPct val="10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Arial"/>
                <a:ea typeface="Arial"/>
                <a:cs typeface="Arial"/>
                <a:sym typeface="Arial"/>
              </a:rPr>
              <a:t>Value (critic) network: from [states x actions] to Advantage-values</a:t>
            </a:r>
            <a:endParaRPr sz="16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9" name="Google Shape;189;p24"/>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190" name="Google Shape;190;p24"/>
          <p:cNvSpPr txBox="1">
            <a:spLocks noGrp="1"/>
          </p:cNvSpPr>
          <p:nvPr>
            <p:ph type="ctrTitle"/>
          </p:nvPr>
        </p:nvSpPr>
        <p:spPr>
          <a:xfrm>
            <a:off x="609241" y="3057524"/>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sz="4800"/>
              <a:t>Project Overview</a:t>
            </a:r>
            <a:endParaRPr sz="4800"/>
          </a:p>
        </p:txBody>
      </p:sp>
      <p:sp>
        <p:nvSpPr>
          <p:cNvPr id="191" name="Google Shape;191;p24"/>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5"/>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262626"/>
                </a:solidFill>
                <a:latin typeface="Arial"/>
                <a:ea typeface="Arial"/>
                <a:cs typeface="Arial"/>
                <a:sym typeface="Arial"/>
              </a:rPr>
              <a:t>OUR RL FRAMEWORK (MDP)</a:t>
            </a:r>
            <a:endParaRPr sz="1800" b="0" i="0" u="none" strike="noStrike" cap="none" dirty="0">
              <a:solidFill>
                <a:srgbClr val="262626"/>
              </a:solidFill>
              <a:latin typeface="Arial"/>
              <a:ea typeface="Arial"/>
              <a:cs typeface="Arial"/>
              <a:sym typeface="Arial"/>
            </a:endParaRPr>
          </a:p>
        </p:txBody>
      </p:sp>
      <p:sp>
        <p:nvSpPr>
          <p:cNvPr id="197" name="Google Shape;197;p5"/>
          <p:cNvSpPr txBox="1">
            <a:spLocks noGrp="1"/>
          </p:cNvSpPr>
          <p:nvPr>
            <p:ph type="title"/>
          </p:nvPr>
        </p:nvSpPr>
        <p:spPr>
          <a:xfrm>
            <a:off x="1050879" y="929629"/>
            <a:ext cx="7299371"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STATES (S)</a:t>
            </a:r>
            <a:endParaRPr sz="1800"/>
          </a:p>
        </p:txBody>
      </p:sp>
      <p:sp>
        <p:nvSpPr>
          <p:cNvPr id="198" name="Google Shape;198;p5"/>
          <p:cNvSpPr txBox="1"/>
          <p:nvPr/>
        </p:nvSpPr>
        <p:spPr>
          <a:xfrm>
            <a:off x="1330517" y="1352975"/>
            <a:ext cx="7077213" cy="25853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A 1x16 vector which consists: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orientation (in quaternion form)</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position (x,y,z)</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linear and angular velocities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Target position (x,y,z)</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Terminal states: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crashes to the floor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angle too high</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Drone too far from target</a:t>
            </a:r>
            <a:endParaRPr sz="1400" b="0" i="0" u="none" strike="noStrike" cap="none">
              <a:solidFill>
                <a:srgbClr val="000000"/>
              </a:solidFill>
              <a:latin typeface="Arial"/>
              <a:ea typeface="Arial"/>
              <a:cs typeface="Arial"/>
              <a:sym typeface="Arial"/>
            </a:endParaRPr>
          </a:p>
        </p:txBody>
      </p:sp>
      <p:sp>
        <p:nvSpPr>
          <p:cNvPr id="199" name="Google Shape;199;p5"/>
          <p:cNvSpPr txBox="1"/>
          <p:nvPr/>
        </p:nvSpPr>
        <p:spPr>
          <a:xfrm>
            <a:off x="1050879" y="3986707"/>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ACTIONS (A)</a:t>
            </a:r>
            <a:endParaRPr sz="1800" b="0" i="0" u="none" strike="noStrike" cap="none">
              <a:solidFill>
                <a:srgbClr val="262626"/>
              </a:solidFill>
              <a:latin typeface="Arial"/>
              <a:ea typeface="Arial"/>
              <a:cs typeface="Arial"/>
              <a:sym typeface="Arial"/>
            </a:endParaRPr>
          </a:p>
        </p:txBody>
      </p:sp>
      <p:sp>
        <p:nvSpPr>
          <p:cNvPr id="200" name="Google Shape;200;p5"/>
          <p:cNvSpPr txBox="1"/>
          <p:nvPr/>
        </p:nvSpPr>
        <p:spPr>
          <a:xfrm>
            <a:off x="1330517" y="4410053"/>
            <a:ext cx="7077213" cy="661294"/>
          </a:xfrm>
          <a:prstGeom prst="rect">
            <a:avLst/>
          </a:prstGeom>
          <a:blipFill rotWithShape="1">
            <a:blip r:embed="rId3">
              <a:alphaModFix/>
            </a:blip>
            <a:stretch>
              <a:fillRect l="-516" t="-2750" b="-1375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01" name="Google Shape;201;p5"/>
          <p:cNvSpPr txBox="1"/>
          <p:nvPr/>
        </p:nvSpPr>
        <p:spPr>
          <a:xfrm>
            <a:off x="1050879" y="5183515"/>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REWARD (R)</a:t>
            </a:r>
            <a:endParaRPr sz="1800" b="0" i="0" u="none" strike="noStrike" cap="none">
              <a:solidFill>
                <a:srgbClr val="262626"/>
              </a:solidFill>
              <a:latin typeface="Arial"/>
              <a:ea typeface="Arial"/>
              <a:cs typeface="Arial"/>
              <a:sym typeface="Arial"/>
            </a:endParaRPr>
          </a:p>
        </p:txBody>
      </p:sp>
      <p:sp>
        <p:nvSpPr>
          <p:cNvPr id="202" name="Google Shape;202;p5"/>
          <p:cNvSpPr txBox="1"/>
          <p:nvPr/>
        </p:nvSpPr>
        <p:spPr>
          <a:xfrm>
            <a:off x="1330517" y="5606861"/>
            <a:ext cx="8583504" cy="720005"/>
          </a:xfrm>
          <a:prstGeom prst="rect">
            <a:avLst/>
          </a:prstGeom>
          <a:blipFill rotWithShape="1">
            <a:blip r:embed="rId4">
              <a:alphaModFix/>
            </a:blip>
            <a:stretch>
              <a:fillRect l="-424" t="-4235" b="-67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pic>
        <p:nvPicPr>
          <p:cNvPr id="203" name="Google Shape;203;p5"/>
          <p:cNvPicPr preferRelativeResize="0"/>
          <p:nvPr/>
        </p:nvPicPr>
        <p:blipFill rotWithShape="1">
          <a:blip r:embed="rId5">
            <a:alphaModFix/>
          </a:blip>
          <a:srcRect l="35040" t="4163" r="32842" b="59735"/>
          <a:stretch/>
        </p:blipFill>
        <p:spPr>
          <a:xfrm>
            <a:off x="7526865" y="1225844"/>
            <a:ext cx="2997201" cy="173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5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1"/>
                                        </p:tgtEl>
                                        <p:attrNameLst>
                                          <p:attrName>style.visibility</p:attrName>
                                        </p:attrNameLst>
                                      </p:cBhvr>
                                      <p:to>
                                        <p:strVal val="visible"/>
                                      </p:to>
                                    </p:set>
                                    <p:animEffect transition="in" filter="fade">
                                      <p:cBhvr>
                                        <p:cTn id="23" dur="500"/>
                                        <p:tgtEl>
                                          <p:spTgt spid="201"/>
                                        </p:tgtEl>
                                      </p:cBhvr>
                                    </p:animEffect>
                                  </p:childTnLst>
                                </p:cTn>
                              </p:par>
                              <p:par>
                                <p:cTn id="24" presetID="10" presetClass="entr" presetSubtype="0" fill="hold" nodeType="withEffect">
                                  <p:stCondLst>
                                    <p:cond delay="0"/>
                                  </p:stCondLst>
                                  <p:childTnLst>
                                    <p:set>
                                      <p:cBhvr>
                                        <p:cTn id="25" dur="1" fill="hold">
                                          <p:stCondLst>
                                            <p:cond delay="0"/>
                                          </p:stCondLst>
                                        </p:cTn>
                                        <p:tgtEl>
                                          <p:spTgt spid="202"/>
                                        </p:tgtEl>
                                        <p:attrNameLst>
                                          <p:attrName>style.visibility</p:attrName>
                                        </p:attrNameLst>
                                      </p:cBhvr>
                                      <p:to>
                                        <p:strVal val="visible"/>
                                      </p:to>
                                    </p:set>
                                    <p:animEffect transition="in" filter="fade">
                                      <p:cBhvr>
                                        <p:cTn id="26"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6"/>
          <p:cNvSpPr/>
          <p:nvPr/>
        </p:nvSpPr>
        <p:spPr>
          <a:xfrm>
            <a:off x="2775284" y="5101389"/>
            <a:ext cx="6659445" cy="150795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9" name="Google Shape;209;p6"/>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PROJECT CODE STRUCTURE</a:t>
            </a:r>
            <a:endParaRPr sz="1800" b="0" i="0" u="none" strike="noStrike" cap="none">
              <a:solidFill>
                <a:srgbClr val="262626"/>
              </a:solidFill>
              <a:latin typeface="Arial"/>
              <a:ea typeface="Arial"/>
              <a:cs typeface="Arial"/>
              <a:sym typeface="Arial"/>
            </a:endParaRPr>
          </a:p>
        </p:txBody>
      </p:sp>
      <p:sp>
        <p:nvSpPr>
          <p:cNvPr id="210" name="Google Shape;210;p6"/>
          <p:cNvSpPr txBox="1">
            <a:spLocks noGrp="1"/>
          </p:cNvSpPr>
          <p:nvPr>
            <p:ph type="title"/>
          </p:nvPr>
        </p:nvSpPr>
        <p:spPr>
          <a:xfrm>
            <a:off x="226718" y="974416"/>
            <a:ext cx="5524378"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COPPELIASIM SCENE</a:t>
            </a:r>
            <a:endParaRPr sz="1800"/>
          </a:p>
        </p:txBody>
      </p:sp>
      <p:sp>
        <p:nvSpPr>
          <p:cNvPr id="211" name="Google Shape;211;p6"/>
          <p:cNvSpPr txBox="1"/>
          <p:nvPr/>
        </p:nvSpPr>
        <p:spPr>
          <a:xfrm>
            <a:off x="624666" y="1397762"/>
            <a:ext cx="552437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Includes the built-in drone robot, with its control code removed. 4 thrust values are taken as a signal from API and sent into the “handle propeller” function.</a:t>
            </a:r>
            <a:endParaRPr sz="1800" b="0" i="0" u="none" strike="noStrike" cap="none">
              <a:solidFill>
                <a:schemeClr val="dk1"/>
              </a:solidFill>
              <a:latin typeface="Arial"/>
              <a:ea typeface="Arial"/>
              <a:cs typeface="Arial"/>
              <a:sym typeface="Arial"/>
            </a:endParaRPr>
          </a:p>
        </p:txBody>
      </p:sp>
      <p:pic>
        <p:nvPicPr>
          <p:cNvPr id="212" name="Google Shape;212;p6"/>
          <p:cNvPicPr preferRelativeResize="0"/>
          <p:nvPr/>
        </p:nvPicPr>
        <p:blipFill rotWithShape="1">
          <a:blip r:embed="rId3">
            <a:alphaModFix/>
          </a:blip>
          <a:srcRect/>
          <a:stretch/>
        </p:blipFill>
        <p:spPr>
          <a:xfrm>
            <a:off x="6440906" y="4982469"/>
            <a:ext cx="5216409" cy="1164829"/>
          </a:xfrm>
          <a:prstGeom prst="rect">
            <a:avLst/>
          </a:prstGeom>
          <a:noFill/>
          <a:ln>
            <a:noFill/>
          </a:ln>
        </p:spPr>
      </p:pic>
      <p:pic>
        <p:nvPicPr>
          <p:cNvPr id="213" name="Google Shape;213;p6"/>
          <p:cNvPicPr preferRelativeResize="0"/>
          <p:nvPr/>
        </p:nvPicPr>
        <p:blipFill rotWithShape="1">
          <a:blip r:embed="rId4">
            <a:alphaModFix/>
          </a:blip>
          <a:srcRect/>
          <a:stretch/>
        </p:blipFill>
        <p:spPr>
          <a:xfrm>
            <a:off x="6440906" y="806913"/>
            <a:ext cx="4964003" cy="2552831"/>
          </a:xfrm>
          <a:prstGeom prst="rect">
            <a:avLst/>
          </a:prstGeom>
          <a:noFill/>
          <a:ln>
            <a:noFill/>
          </a:ln>
        </p:spPr>
      </p:pic>
      <p:sp>
        <p:nvSpPr>
          <p:cNvPr id="214" name="Google Shape;214;p6"/>
          <p:cNvSpPr txBox="1"/>
          <p:nvPr/>
        </p:nvSpPr>
        <p:spPr>
          <a:xfrm>
            <a:off x="226718" y="2394629"/>
            <a:ext cx="5922326"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GYM ENVIRONMENT- PYTHON</a:t>
            </a:r>
            <a:endParaRPr sz="1800" b="0" i="0" u="none" strike="noStrike" cap="none">
              <a:solidFill>
                <a:srgbClr val="262626"/>
              </a:solidFill>
              <a:latin typeface="Arial"/>
              <a:ea typeface="Arial"/>
              <a:cs typeface="Arial"/>
              <a:sym typeface="Arial"/>
            </a:endParaRPr>
          </a:p>
        </p:txBody>
      </p:sp>
      <p:sp>
        <p:nvSpPr>
          <p:cNvPr id="215" name="Google Shape;215;p6"/>
          <p:cNvSpPr txBox="1"/>
          <p:nvPr/>
        </p:nvSpPr>
        <p:spPr>
          <a:xfrm>
            <a:off x="506355" y="2817975"/>
            <a:ext cx="6102992"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reset() method randomizes positions and starts simulation.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step(action) sends an action to </a:t>
            </a:r>
            <a:r>
              <a:rPr lang="en-US" sz="1800" b="0" i="0" u="none" strike="noStrike" cap="none" dirty="0" err="1">
                <a:solidFill>
                  <a:schemeClr val="dk1"/>
                </a:solidFill>
                <a:latin typeface="Arial"/>
                <a:ea typeface="Arial"/>
                <a:cs typeface="Arial"/>
                <a:sym typeface="Arial"/>
              </a:rPr>
              <a:t>CoppeliaSim</a:t>
            </a:r>
            <a:r>
              <a:rPr lang="en-US" sz="1800" b="0" i="0" u="none" strike="noStrike" cap="none" dirty="0">
                <a:solidFill>
                  <a:schemeClr val="dk1"/>
                </a:solidFill>
                <a:latin typeface="Arial"/>
                <a:ea typeface="Arial"/>
                <a:cs typeface="Arial"/>
                <a:sym typeface="Arial"/>
              </a:rPr>
              <a:t>, gets new state and calculates reward.</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Termination and truncation conditions calculated at each step.</a:t>
            </a:r>
            <a:endParaRPr sz="1400" b="0" i="0" u="none" strike="noStrike" cap="none" dirty="0">
              <a:solidFill>
                <a:srgbClr val="000000"/>
              </a:solidFill>
              <a:latin typeface="Arial"/>
              <a:ea typeface="Arial"/>
              <a:cs typeface="Arial"/>
              <a:sym typeface="Arial"/>
            </a:endParaRPr>
          </a:p>
        </p:txBody>
      </p:sp>
      <p:sp>
        <p:nvSpPr>
          <p:cNvPr id="216" name="Google Shape;216;p6"/>
          <p:cNvSpPr txBox="1"/>
          <p:nvPr/>
        </p:nvSpPr>
        <p:spPr>
          <a:xfrm>
            <a:off x="226829" y="4579944"/>
            <a:ext cx="9207900" cy="423300"/>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REINFORCEMENT LEARNING AGENT</a:t>
            </a:r>
            <a:endParaRPr sz="1800" b="0" i="0" u="none" strike="noStrike" cap="none">
              <a:solidFill>
                <a:srgbClr val="262626"/>
              </a:solidFill>
              <a:latin typeface="Arial"/>
              <a:ea typeface="Arial"/>
              <a:cs typeface="Arial"/>
              <a:sym typeface="Arial"/>
            </a:endParaRPr>
          </a:p>
        </p:txBody>
      </p:sp>
      <p:sp>
        <p:nvSpPr>
          <p:cNvPr id="217" name="Google Shape;217;p6"/>
          <p:cNvSpPr txBox="1"/>
          <p:nvPr/>
        </p:nvSpPr>
        <p:spPr>
          <a:xfrm>
            <a:off x="506355" y="5047661"/>
            <a:ext cx="5771897"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rPr>
              <a:t>Chooses a policy for each episode and updates policy with rewards collected.</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800" dirty="0">
                <a:solidFill>
                  <a:schemeClr val="dk1"/>
                </a:solidFill>
              </a:rPr>
              <a:t>A2C agent: policy and value network have 2 layers of 128 neurons.</a:t>
            </a:r>
            <a:endParaRPr sz="18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1"/>
                                        </p:tgtEl>
                                        <p:attrNameLst>
                                          <p:attrName>style.visibility</p:attrName>
                                        </p:attrNameLst>
                                      </p:cBhvr>
                                      <p:to>
                                        <p:strVal val="visible"/>
                                      </p:to>
                                    </p:set>
                                    <p:animEffect transition="in" filter="fade">
                                      <p:cBhvr>
                                        <p:cTn id="10" dur="500"/>
                                        <p:tgtEl>
                                          <p:spTgt spid="2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fade">
                                      <p:cBhvr>
                                        <p:cTn id="15" dur="500"/>
                                        <p:tgtEl>
                                          <p:spTgt spid="214"/>
                                        </p:tgtEl>
                                      </p:cBhvr>
                                    </p:animEffect>
                                  </p:childTnLst>
                                </p:cTn>
                              </p:par>
                              <p:par>
                                <p:cTn id="16" presetID="10" presetClass="entr" presetSubtype="0" fill="hold" nodeType="withEffect">
                                  <p:stCondLst>
                                    <p:cond delay="0"/>
                                  </p:stCondLst>
                                  <p:childTnLst>
                                    <p:set>
                                      <p:cBhvr>
                                        <p:cTn id="17" dur="1" fill="hold">
                                          <p:stCondLst>
                                            <p:cond delay="0"/>
                                          </p:stCondLst>
                                        </p:cTn>
                                        <p:tgtEl>
                                          <p:spTgt spid="215"/>
                                        </p:tgtEl>
                                        <p:attrNameLst>
                                          <p:attrName>style.visibility</p:attrName>
                                        </p:attrNameLst>
                                      </p:cBhvr>
                                      <p:to>
                                        <p:strVal val="visible"/>
                                      </p:to>
                                    </p:set>
                                    <p:animEffect transition="in" filter="fade">
                                      <p:cBhvr>
                                        <p:cTn id="18" dur="500"/>
                                        <p:tgtEl>
                                          <p:spTgt spid="2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500"/>
                                        <p:tgtEl>
                                          <p:spTgt spid="216"/>
                                        </p:tgtEl>
                                      </p:cBhvr>
                                    </p:animEffect>
                                  </p:childTnLst>
                                </p:cTn>
                              </p:par>
                              <p:par>
                                <p:cTn id="24" presetID="10" presetClass="entr" presetSubtype="0" fill="hold" nodeType="with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fade">
                                      <p:cBhvr>
                                        <p:cTn id="26"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25"/>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224" name="Google Shape;224;p25"/>
          <p:cNvSpPr txBox="1">
            <a:spLocks noGrp="1"/>
          </p:cNvSpPr>
          <p:nvPr>
            <p:ph type="ctrTitle"/>
          </p:nvPr>
        </p:nvSpPr>
        <p:spPr>
          <a:xfrm>
            <a:off x="609241" y="3057524"/>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sz="4800"/>
              <a:t>Major Challenges</a:t>
            </a:r>
            <a:endParaRPr sz="4800"/>
          </a:p>
        </p:txBody>
      </p:sp>
      <p:sp>
        <p:nvSpPr>
          <p:cNvPr id="225" name="Google Shape;225;p25"/>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8"/>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
        <p:nvSpPr>
          <p:cNvPr id="231" name="Google Shape;231;p8"/>
          <p:cNvSpPr txBox="1">
            <a:spLocks noGrp="1"/>
          </p:cNvSpPr>
          <p:nvPr>
            <p:ph type="title"/>
          </p:nvPr>
        </p:nvSpPr>
        <p:spPr>
          <a:xfrm>
            <a:off x="1026425" y="913250"/>
            <a:ext cx="9859500" cy="646500"/>
          </a:xfrm>
          <a:prstGeom prst="rect">
            <a:avLst/>
          </a:prstGeom>
          <a:noFill/>
          <a:ln>
            <a:noFill/>
          </a:ln>
        </p:spPr>
        <p:txBody>
          <a:bodyPr spcFirstLastPara="1" wrap="square" lIns="91425" tIns="45700" rIns="91425" bIns="45700" anchor="ctr" anchorCtr="0">
            <a:normAutofit fontScale="90000"/>
          </a:bodyPr>
          <a:lstStyle/>
          <a:p>
            <a:pPr marL="0" lvl="0" indent="-116839" algn="l" rtl="0">
              <a:lnSpc>
                <a:spcPct val="115000"/>
              </a:lnSpc>
              <a:spcBef>
                <a:spcPts val="1200"/>
              </a:spcBef>
              <a:spcAft>
                <a:spcPts val="0"/>
              </a:spcAft>
              <a:buSzPct val="100000"/>
              <a:buFont typeface="Noto Sans Symbols"/>
              <a:buChar char="❑"/>
            </a:pPr>
            <a:r>
              <a:rPr lang="en-US" sz="2044"/>
              <a:t>SYNCHRONIZATION CHALLENGES IN PYTHON AND COPPELIASIM INTEGRATION</a:t>
            </a:r>
            <a:endParaRPr sz="2044"/>
          </a:p>
          <a:p>
            <a:pPr marL="0" lvl="0" indent="0" algn="l" rtl="0">
              <a:lnSpc>
                <a:spcPct val="110000"/>
              </a:lnSpc>
              <a:spcBef>
                <a:spcPts val="1200"/>
              </a:spcBef>
              <a:spcAft>
                <a:spcPts val="0"/>
              </a:spcAft>
              <a:buNone/>
            </a:pPr>
            <a:endParaRPr sz="1600"/>
          </a:p>
        </p:txBody>
      </p:sp>
      <p:sp>
        <p:nvSpPr>
          <p:cNvPr id="232" name="Google Shape;232;p8"/>
          <p:cNvSpPr txBox="1"/>
          <p:nvPr/>
        </p:nvSpPr>
        <p:spPr>
          <a:xfrm>
            <a:off x="1129800" y="1913879"/>
            <a:ext cx="8850000" cy="28629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r>
              <a:rPr lang="en-US" sz="1800">
                <a:solidFill>
                  <a:schemeClr val="dk1"/>
                </a:solidFill>
              </a:rPr>
              <a:t>Perfect synchronization between Python and CoppeliaSim is crucial for accurate reinforcement learning.</a:t>
            </a:r>
            <a:endParaRPr sz="1800">
              <a:solidFill>
                <a:schemeClr val="dk1"/>
              </a:solidFill>
            </a:endParaRPr>
          </a:p>
          <a:p>
            <a:pPr marL="457200" marR="0" lvl="0" indent="0" algn="l" rtl="0">
              <a:lnSpc>
                <a:spcPct val="100000"/>
              </a:lnSpc>
              <a:spcBef>
                <a:spcPts val="0"/>
              </a:spcBef>
              <a:spcAft>
                <a:spcPts val="0"/>
              </a:spcAft>
              <a:buNone/>
            </a:pPr>
            <a:endParaRPr sz="1800">
              <a:solidFill>
                <a:schemeClr val="dk1"/>
              </a:solidFill>
            </a:endParaRPr>
          </a:p>
          <a:p>
            <a:pPr marL="457200" lvl="0" indent="0" algn="l" rtl="0">
              <a:spcBef>
                <a:spcPts val="0"/>
              </a:spcBef>
              <a:spcAft>
                <a:spcPts val="0"/>
              </a:spcAft>
              <a:buNone/>
            </a:pPr>
            <a:r>
              <a:rPr lang="en-US" sz="1800">
                <a:solidFill>
                  <a:schemeClr val="dk1"/>
                </a:solidFill>
              </a:rPr>
              <a:t>Key challenges faced:</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914400" lvl="0" indent="-342900" algn="l" rtl="0">
              <a:spcBef>
                <a:spcPts val="0"/>
              </a:spcBef>
              <a:spcAft>
                <a:spcPts val="0"/>
              </a:spcAft>
              <a:buClr>
                <a:schemeClr val="dk1"/>
              </a:buClr>
              <a:buSzPts val="1800"/>
              <a:buChar char="●"/>
            </a:pPr>
            <a:r>
              <a:rPr lang="en-US" sz="1800">
                <a:solidFill>
                  <a:schemeClr val="dk1"/>
                </a:solidFill>
              </a:rPr>
              <a:t>Ensuring synchronization of simulation steps.</a:t>
            </a:r>
            <a:endParaRPr sz="1800">
              <a:solidFill>
                <a:schemeClr val="dk1"/>
              </a:solidFill>
            </a:endParaRPr>
          </a:p>
          <a:p>
            <a:pPr marL="914400" lvl="0" indent="-342900" algn="l" rtl="0">
              <a:spcBef>
                <a:spcPts val="0"/>
              </a:spcBef>
              <a:spcAft>
                <a:spcPts val="0"/>
              </a:spcAft>
              <a:buClr>
                <a:schemeClr val="dk1"/>
              </a:buClr>
              <a:buSzPts val="1800"/>
              <a:buChar char="●"/>
            </a:pPr>
            <a:r>
              <a:rPr lang="en-US" sz="1800">
                <a:solidFill>
                  <a:schemeClr val="dk1"/>
                </a:solidFill>
              </a:rPr>
              <a:t>Maintaining state consistency to avoid instability</a:t>
            </a:r>
            <a:endParaRPr sz="1800">
              <a:solidFill>
                <a:schemeClr val="dk1"/>
              </a:solidFill>
            </a:endParaRPr>
          </a:p>
          <a:p>
            <a:pPr marL="914400" lvl="0" indent="-342900" algn="l" rtl="0">
              <a:spcBef>
                <a:spcPts val="0"/>
              </a:spcBef>
              <a:spcAft>
                <a:spcPts val="0"/>
              </a:spcAft>
              <a:buClr>
                <a:schemeClr val="dk1"/>
              </a:buClr>
              <a:buSzPts val="1800"/>
              <a:buChar char="●"/>
            </a:pPr>
            <a:r>
              <a:rPr lang="en-US" sz="1800">
                <a:solidFill>
                  <a:schemeClr val="dk1"/>
                </a:solidFill>
              </a:rPr>
              <a:t>Proper handling of simulation resets</a:t>
            </a:r>
            <a:endParaRPr sz="1800">
              <a:solidFill>
                <a:schemeClr val="dk1"/>
              </a:solidFill>
            </a:endParaRPr>
          </a:p>
          <a:p>
            <a:pPr marL="914400" lvl="0" indent="-342900" algn="l" rtl="0">
              <a:spcBef>
                <a:spcPts val="0"/>
              </a:spcBef>
              <a:spcAft>
                <a:spcPts val="0"/>
              </a:spcAft>
              <a:buClr>
                <a:schemeClr val="dk1"/>
              </a:buClr>
              <a:buSzPts val="1800"/>
              <a:buChar char="●"/>
            </a:pPr>
            <a:r>
              <a:rPr lang="en-US" sz="1800">
                <a:solidFill>
                  <a:schemeClr val="dk1"/>
                </a:solidFill>
              </a:rPr>
              <a:t>Ensuring correct execution timing of commands.</a:t>
            </a:r>
            <a:endParaRPr sz="1800">
              <a:solidFill>
                <a:schemeClr val="dk1"/>
              </a:solidFill>
            </a:endParaRPr>
          </a:p>
          <a:p>
            <a:pPr marL="0" marR="0" lvl="0" indent="0" algn="l" rtl="0">
              <a:lnSpc>
                <a:spcPct val="100000"/>
              </a:lnSpc>
              <a:spcBef>
                <a:spcPts val="0"/>
              </a:spcBef>
              <a:spcAft>
                <a:spcPts val="0"/>
              </a:spcAft>
              <a:buNone/>
            </a:pP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par>
                                <p:cTn id="8" presetID="10"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fade">
                                      <p:cBhvr>
                                        <p:cTn id="10"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e0877e95c8_0_85"/>
          <p:cNvSpPr txBox="1">
            <a:spLocks noGrp="1"/>
          </p:cNvSpPr>
          <p:nvPr>
            <p:ph type="title"/>
          </p:nvPr>
        </p:nvSpPr>
        <p:spPr>
          <a:xfrm>
            <a:off x="663442" y="617792"/>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SIGNAL HANDLING</a:t>
            </a:r>
            <a:endParaRPr sz="1800"/>
          </a:p>
        </p:txBody>
      </p:sp>
      <p:sp>
        <p:nvSpPr>
          <p:cNvPr id="238" name="Google Shape;238;g2e0877e95c8_0_85"/>
          <p:cNvSpPr txBox="1"/>
          <p:nvPr/>
        </p:nvSpPr>
        <p:spPr>
          <a:xfrm>
            <a:off x="793950" y="1099775"/>
            <a:ext cx="10052700" cy="1409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1" i="0" u="none" strike="noStrike" cap="none">
                <a:solidFill>
                  <a:schemeClr val="dk1"/>
                </a:solidFill>
                <a:highlight>
                  <a:srgbClr val="FFFFFF"/>
                </a:highlight>
                <a:latin typeface="Arial"/>
                <a:ea typeface="Arial"/>
                <a:cs typeface="Arial"/>
                <a:sym typeface="Arial"/>
              </a:rPr>
              <a:t>Operation Modes:</a:t>
            </a:r>
            <a:endParaRPr sz="1500" b="1"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US" sz="1400" b="1" i="0" u="none" strike="noStrike" cap="none">
                <a:solidFill>
                  <a:schemeClr val="dk1"/>
                </a:solidFill>
                <a:highlight>
                  <a:srgbClr val="FFFFFF"/>
                </a:highlight>
                <a:latin typeface="Arial"/>
                <a:ea typeface="Arial"/>
                <a:cs typeface="Arial"/>
                <a:sym typeface="Arial"/>
              </a:rPr>
              <a:t>simx_opmode_blocking</a:t>
            </a:r>
            <a:r>
              <a:rPr lang="en-US" sz="1400" b="0" i="0" u="none" strike="noStrike" cap="none">
                <a:solidFill>
                  <a:schemeClr val="dk1"/>
                </a:solidFill>
                <a:highlight>
                  <a:srgbClr val="FFFFFF"/>
                </a:highlight>
                <a:latin typeface="Arial"/>
                <a:ea typeface="Arial"/>
                <a:cs typeface="Arial"/>
                <a:sym typeface="Arial"/>
              </a:rPr>
              <a:t>: Used for blocking calls to ensure accurate state retrieval. It waits for the command to be executed and the result to be returned before proceeding. This mode ensures that the state information received is up-to-date.</a:t>
            </a:r>
            <a:endParaRPr sz="1400" b="0" i="0" u="none" strike="noStrike" cap="none">
              <a:solidFill>
                <a:schemeClr val="dk1"/>
              </a:solidFill>
              <a:highlight>
                <a:srgbClr val="FFFFFF"/>
              </a:highlight>
              <a:latin typeface="Arial"/>
              <a:ea typeface="Arial"/>
              <a:cs typeface="Arial"/>
              <a:sym typeface="Arial"/>
            </a:endParaRPr>
          </a:p>
        </p:txBody>
      </p:sp>
      <p:pic>
        <p:nvPicPr>
          <p:cNvPr id="239" name="Google Shape;239;g2e0877e95c8_0_85"/>
          <p:cNvPicPr preferRelativeResize="0"/>
          <p:nvPr/>
        </p:nvPicPr>
        <p:blipFill rotWithShape="1">
          <a:blip r:embed="rId3">
            <a:alphaModFix/>
          </a:blip>
          <a:srcRect/>
          <a:stretch/>
        </p:blipFill>
        <p:spPr>
          <a:xfrm>
            <a:off x="2243175" y="2567550"/>
            <a:ext cx="7154246" cy="4044325"/>
          </a:xfrm>
          <a:prstGeom prst="rect">
            <a:avLst/>
          </a:prstGeom>
          <a:noFill/>
          <a:ln>
            <a:noFill/>
          </a:ln>
        </p:spPr>
      </p:pic>
      <p:sp>
        <p:nvSpPr>
          <p:cNvPr id="240" name="Google Shape;240;g2e0877e95c8_0_85"/>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e0877e95c8_0_75"/>
          <p:cNvSpPr txBox="1"/>
          <p:nvPr/>
        </p:nvSpPr>
        <p:spPr>
          <a:xfrm>
            <a:off x="793950" y="1099775"/>
            <a:ext cx="10052700" cy="1426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1" i="0" u="none" strike="noStrike" cap="none">
                <a:solidFill>
                  <a:schemeClr val="dk1"/>
                </a:solidFill>
                <a:highlight>
                  <a:srgbClr val="FFFFFF"/>
                </a:highlight>
                <a:latin typeface="Arial"/>
                <a:ea typeface="Arial"/>
                <a:cs typeface="Arial"/>
                <a:sym typeface="Arial"/>
              </a:rPr>
              <a:t>Operation Modes:</a:t>
            </a:r>
            <a:endParaRPr sz="1500" b="1" i="0" u="none" strike="noStrike" cap="none">
              <a:solidFill>
                <a:schemeClr val="dk1"/>
              </a:solidFill>
              <a:highlight>
                <a:srgbClr val="FFFFFF"/>
              </a:highlight>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500"/>
              <a:buFont typeface="Arial"/>
              <a:buNone/>
            </a:pPr>
            <a:endParaRPr sz="1500" b="0" i="0" u="none" strike="noStrike" cap="none">
              <a:solidFill>
                <a:schemeClr val="dk1"/>
              </a:solidFill>
              <a:highlight>
                <a:srgbClr val="FFFFFF"/>
              </a:highlight>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US" sz="1400" b="1" i="0" u="none" strike="noStrike" cap="none">
                <a:solidFill>
                  <a:schemeClr val="dk1"/>
                </a:solidFill>
                <a:highlight>
                  <a:srgbClr val="FFFFFF"/>
                </a:highlight>
                <a:latin typeface="Arial"/>
                <a:ea typeface="Arial"/>
                <a:cs typeface="Arial"/>
                <a:sym typeface="Arial"/>
              </a:rPr>
              <a:t>simx_opmode_oneshot</a:t>
            </a:r>
            <a:r>
              <a:rPr lang="en-US" sz="1400" b="0" i="0" u="none" strike="noStrike" cap="none">
                <a:solidFill>
                  <a:schemeClr val="dk1"/>
                </a:solidFill>
                <a:highlight>
                  <a:srgbClr val="FFFFFF"/>
                </a:highlight>
                <a:latin typeface="Arial"/>
                <a:ea typeface="Arial"/>
                <a:cs typeface="Arial"/>
                <a:sym typeface="Arial"/>
              </a:rPr>
              <a:t>: Used for non-blocking updates where immediate execution is required without waiting for a response. It is suitable for setting multiple thrust signals in quick succession.</a:t>
            </a:r>
            <a:endParaRPr sz="14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highlight>
                <a:srgbClr val="FFFFFF"/>
              </a:highlight>
              <a:latin typeface="Arial"/>
              <a:ea typeface="Arial"/>
              <a:cs typeface="Arial"/>
              <a:sym typeface="Arial"/>
            </a:endParaRPr>
          </a:p>
        </p:txBody>
      </p:sp>
      <p:pic>
        <p:nvPicPr>
          <p:cNvPr id="246" name="Google Shape;246;g2e0877e95c8_0_75"/>
          <p:cNvPicPr preferRelativeResize="0"/>
          <p:nvPr/>
        </p:nvPicPr>
        <p:blipFill rotWithShape="1">
          <a:blip r:embed="rId3">
            <a:alphaModFix/>
          </a:blip>
          <a:srcRect/>
          <a:stretch/>
        </p:blipFill>
        <p:spPr>
          <a:xfrm>
            <a:off x="2571325" y="2429175"/>
            <a:ext cx="6497957" cy="4026624"/>
          </a:xfrm>
          <a:prstGeom prst="rect">
            <a:avLst/>
          </a:prstGeom>
          <a:noFill/>
          <a:ln>
            <a:noFill/>
          </a:ln>
        </p:spPr>
      </p:pic>
      <p:sp>
        <p:nvSpPr>
          <p:cNvPr id="247" name="Google Shape;247;g2e0877e95c8_0_75"/>
          <p:cNvSpPr txBox="1">
            <a:spLocks noGrp="1"/>
          </p:cNvSpPr>
          <p:nvPr>
            <p:ph type="title"/>
          </p:nvPr>
        </p:nvSpPr>
        <p:spPr>
          <a:xfrm>
            <a:off x="663442" y="617792"/>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SIGNAL HANDLING</a:t>
            </a:r>
            <a:endParaRPr sz="1800"/>
          </a:p>
        </p:txBody>
      </p:sp>
      <p:sp>
        <p:nvSpPr>
          <p:cNvPr id="248" name="Google Shape;248;g2e0877e95c8_0_75"/>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e0877e95c8_0_63"/>
          <p:cNvSpPr txBox="1"/>
          <p:nvPr/>
        </p:nvSpPr>
        <p:spPr>
          <a:xfrm>
            <a:off x="793950" y="1099775"/>
            <a:ext cx="10052700" cy="211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dirty="0">
                <a:solidFill>
                  <a:schemeClr val="dk1"/>
                </a:solidFill>
                <a:highlight>
                  <a:srgbClr val="FFFFFF"/>
                </a:highlight>
                <a:latin typeface="Arial"/>
                <a:ea typeface="Arial"/>
                <a:cs typeface="Arial"/>
                <a:sym typeface="Arial"/>
              </a:rPr>
              <a:t>Pause and Resume </a:t>
            </a:r>
            <a:r>
              <a:rPr lang="en-US" sz="1500" b="0" i="0" u="none" strike="noStrike" cap="none" dirty="0" err="1">
                <a:solidFill>
                  <a:schemeClr val="dk1"/>
                </a:solidFill>
                <a:highlight>
                  <a:srgbClr val="FFFFFF"/>
                </a:highlight>
                <a:latin typeface="Arial"/>
                <a:ea typeface="Arial"/>
                <a:cs typeface="Arial"/>
                <a:sym typeface="Arial"/>
              </a:rPr>
              <a:t>Communication:Used</a:t>
            </a:r>
            <a:r>
              <a:rPr lang="en-US" sz="1500" b="0" i="0" u="none" strike="noStrike" cap="none" dirty="0">
                <a:solidFill>
                  <a:schemeClr val="dk1"/>
                </a:solidFill>
                <a:highlight>
                  <a:srgbClr val="FFFFFF"/>
                </a:highlight>
                <a:latin typeface="Arial"/>
                <a:ea typeface="Arial"/>
                <a:cs typeface="Arial"/>
                <a:sym typeface="Arial"/>
              </a:rPr>
              <a:t> “</a:t>
            </a:r>
            <a:r>
              <a:rPr lang="en-US" sz="1500" b="0" i="0" u="none" strike="noStrike" cap="none" dirty="0" err="1">
                <a:solidFill>
                  <a:schemeClr val="dk1"/>
                </a:solidFill>
                <a:highlight>
                  <a:srgbClr val="FFFFFF"/>
                </a:highlight>
                <a:latin typeface="Courier New"/>
                <a:ea typeface="Courier New"/>
                <a:cs typeface="Courier New"/>
                <a:sym typeface="Courier New"/>
              </a:rPr>
              <a:t>simxPauseCommunication</a:t>
            </a:r>
            <a:r>
              <a:rPr lang="en-US" sz="1500" b="0" i="0" u="none" strike="noStrike" cap="none" dirty="0">
                <a:solidFill>
                  <a:schemeClr val="dk1"/>
                </a:solidFill>
                <a:highlight>
                  <a:srgbClr val="FFFFFF"/>
                </a:highlight>
                <a:latin typeface="Courier New"/>
                <a:ea typeface="Courier New"/>
                <a:cs typeface="Courier New"/>
                <a:sym typeface="Courier New"/>
              </a:rPr>
              <a:t>” t</a:t>
            </a:r>
            <a:r>
              <a:rPr lang="en-US" sz="1500" b="0" i="0" u="none" strike="noStrike" cap="none" dirty="0">
                <a:solidFill>
                  <a:schemeClr val="dk1"/>
                </a:solidFill>
                <a:highlight>
                  <a:srgbClr val="FFFFFF"/>
                </a:highlight>
                <a:latin typeface="Arial"/>
                <a:ea typeface="Arial"/>
                <a:cs typeface="Arial"/>
                <a:sym typeface="Arial"/>
              </a:rPr>
              <a:t>o ensure that multiple thrust signals are sent in one communication</a:t>
            </a:r>
            <a:r>
              <a:rPr lang="en-US" sz="1100" b="0" i="0" u="none" strike="noStrike" cap="none" dirty="0">
                <a:solidFill>
                  <a:schemeClr val="dk1"/>
                </a:solidFill>
                <a:latin typeface="Arial"/>
                <a:ea typeface="Arial"/>
                <a:cs typeface="Arial"/>
                <a:sym typeface="Arial"/>
              </a:rPr>
              <a:t> </a:t>
            </a:r>
            <a:r>
              <a:rPr lang="en-US" sz="1500" b="0" i="0" u="none" strike="noStrike" cap="none" dirty="0">
                <a:solidFill>
                  <a:schemeClr val="dk1"/>
                </a:solidFill>
                <a:highlight>
                  <a:srgbClr val="FFFFFF"/>
                </a:highlight>
                <a:latin typeface="Arial"/>
                <a:ea typeface="Arial"/>
                <a:cs typeface="Arial"/>
                <a:sym typeface="Arial"/>
              </a:rPr>
              <a:t>packet, reducing the risk of partial updates.</a:t>
            </a:r>
            <a:endParaRPr sz="1500" b="0" i="0" u="none" strike="noStrike" cap="none" dirty="0">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sim.simxPauseCommunication</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True)</a:t>
            </a:r>
            <a:endParaRPr sz="7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sim.simxSetFloatSignal</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’thrust_signal1’, thrust[0], </a:t>
            </a:r>
            <a:r>
              <a:rPr lang="en-US" sz="1100" b="0" i="0" u="none" strike="noStrike" cap="none" dirty="0" err="1">
                <a:solidFill>
                  <a:schemeClr val="dk1"/>
                </a:solidFill>
                <a:highlight>
                  <a:srgbClr val="FFFFFF"/>
                </a:highlight>
                <a:latin typeface="Courier New"/>
                <a:ea typeface="Courier New"/>
                <a:cs typeface="Courier New"/>
                <a:sym typeface="Courier New"/>
              </a:rPr>
              <a:t>sim.simx_opmode</a:t>
            </a:r>
            <a:endParaRPr sz="7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sim.simxSetFloatSignal</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’thrust_signal2’, thrust[1], </a:t>
            </a:r>
            <a:r>
              <a:rPr lang="en-US" sz="1100" b="0" i="0" u="none" strike="noStrike" cap="none" dirty="0" err="1">
                <a:solidFill>
                  <a:schemeClr val="dk1"/>
                </a:solidFill>
                <a:highlight>
                  <a:srgbClr val="FFFFFF"/>
                </a:highlight>
                <a:latin typeface="Courier New"/>
                <a:ea typeface="Courier New"/>
                <a:cs typeface="Courier New"/>
                <a:sym typeface="Courier New"/>
              </a:rPr>
              <a:t>sim.simx_opmode</a:t>
            </a:r>
            <a:endParaRPr sz="7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sim.simxSetFloatSignal</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’thrust_signal3’, thrust[2], </a:t>
            </a:r>
            <a:r>
              <a:rPr lang="en-US" sz="1100" b="0" i="0" u="none" strike="noStrike" cap="none" dirty="0" err="1">
                <a:solidFill>
                  <a:schemeClr val="dk1"/>
                </a:solidFill>
                <a:highlight>
                  <a:srgbClr val="FFFFFF"/>
                </a:highlight>
                <a:latin typeface="Courier New"/>
                <a:ea typeface="Courier New"/>
                <a:cs typeface="Courier New"/>
                <a:sym typeface="Courier New"/>
              </a:rPr>
              <a:t>sim.simx_opmode</a:t>
            </a:r>
            <a:endParaRPr sz="7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sim.simxSetFloatSignal</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’thrust_signal4’, thrust[3], </a:t>
            </a:r>
            <a:r>
              <a:rPr lang="en-US" sz="1100" b="0" i="0" u="none" strike="noStrike" cap="none" dirty="0" err="1">
                <a:solidFill>
                  <a:schemeClr val="dk1"/>
                </a:solidFill>
                <a:highlight>
                  <a:srgbClr val="FFFFFF"/>
                </a:highlight>
                <a:latin typeface="Courier New"/>
                <a:ea typeface="Courier New"/>
                <a:cs typeface="Courier New"/>
                <a:sym typeface="Courier New"/>
              </a:rPr>
              <a:t>sim.simx_opmode</a:t>
            </a:r>
            <a:endParaRPr sz="7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dirty="0" err="1">
                <a:solidFill>
                  <a:schemeClr val="dk1"/>
                </a:solidFill>
                <a:highlight>
                  <a:srgbClr val="FFFFFF"/>
                </a:highlight>
                <a:latin typeface="Courier New"/>
                <a:ea typeface="Courier New"/>
                <a:cs typeface="Courier New"/>
                <a:sym typeface="Courier New"/>
              </a:rPr>
              <a:t>sim.simxPauseCommunication</a:t>
            </a:r>
            <a:r>
              <a:rPr lang="en-US" sz="1100" b="0" i="0" u="none" strike="noStrike" cap="none" dirty="0">
                <a:solidFill>
                  <a:schemeClr val="dk1"/>
                </a:solidFill>
                <a:highlight>
                  <a:srgbClr val="FFFFFF"/>
                </a:highlight>
                <a:latin typeface="Courier New"/>
                <a:ea typeface="Courier New"/>
                <a:cs typeface="Courier New"/>
                <a:sym typeface="Courier New"/>
              </a:rPr>
              <a:t>(</a:t>
            </a:r>
            <a:r>
              <a:rPr lang="en-US" sz="1100" b="0" i="0" u="none" strike="noStrike" cap="none" dirty="0" err="1">
                <a:solidFill>
                  <a:schemeClr val="dk1"/>
                </a:solidFill>
                <a:highlight>
                  <a:srgbClr val="FFFFFF"/>
                </a:highlight>
                <a:latin typeface="Courier New"/>
                <a:ea typeface="Courier New"/>
                <a:cs typeface="Courier New"/>
                <a:sym typeface="Courier New"/>
              </a:rPr>
              <a:t>self.client_ID</a:t>
            </a:r>
            <a:r>
              <a:rPr lang="en-US" sz="1100" b="0" i="0" u="none" strike="noStrike" cap="none" dirty="0">
                <a:solidFill>
                  <a:schemeClr val="dk1"/>
                </a:solidFill>
                <a:highlight>
                  <a:srgbClr val="FFFFFF"/>
                </a:highlight>
                <a:latin typeface="Courier New"/>
                <a:ea typeface="Courier New"/>
                <a:cs typeface="Courier New"/>
                <a:sym typeface="Courier New"/>
              </a:rPr>
              <a:t>, False)</a:t>
            </a:r>
            <a:endParaRPr sz="1100" b="0" i="0" u="none" strike="noStrike" cap="none" dirty="0">
              <a:solidFill>
                <a:schemeClr val="dk1"/>
              </a:solidFill>
              <a:highlight>
                <a:srgbClr val="FFFFFF"/>
              </a:highlight>
              <a:latin typeface="Courier New"/>
              <a:ea typeface="Courier New"/>
              <a:cs typeface="Courier New"/>
              <a:sym typeface="Courier New"/>
            </a:endParaRPr>
          </a:p>
          <a:p>
            <a:pPr marL="457200" marR="0" lvl="0" indent="457200" algn="l" rtl="0">
              <a:lnSpc>
                <a:spcPct val="115000"/>
              </a:lnSpc>
              <a:spcBef>
                <a:spcPts val="0"/>
              </a:spcBef>
              <a:spcAft>
                <a:spcPts val="0"/>
              </a:spcAft>
              <a:buClr>
                <a:srgbClr val="000000"/>
              </a:buClr>
              <a:buSzPts val="1500"/>
              <a:buFont typeface="Arial"/>
              <a:buNone/>
            </a:pPr>
            <a:endParaRPr sz="1500" b="0" i="0" u="none" strike="noStrike" cap="none" dirty="0">
              <a:solidFill>
                <a:schemeClr val="dk1"/>
              </a:solidFill>
              <a:highlight>
                <a:srgbClr val="FFFFFF"/>
              </a:highlight>
              <a:latin typeface="Arial"/>
              <a:ea typeface="Arial"/>
              <a:cs typeface="Arial"/>
              <a:sym typeface="Arial"/>
            </a:endParaRPr>
          </a:p>
        </p:txBody>
      </p:sp>
      <p:pic>
        <p:nvPicPr>
          <p:cNvPr id="254" name="Google Shape;254;g2e0877e95c8_0_63"/>
          <p:cNvPicPr preferRelativeResize="0"/>
          <p:nvPr/>
        </p:nvPicPr>
        <p:blipFill rotWithShape="1">
          <a:blip r:embed="rId3">
            <a:alphaModFix/>
          </a:blip>
          <a:srcRect/>
          <a:stretch/>
        </p:blipFill>
        <p:spPr>
          <a:xfrm>
            <a:off x="2606877" y="3011250"/>
            <a:ext cx="6598224" cy="3669324"/>
          </a:xfrm>
          <a:prstGeom prst="rect">
            <a:avLst/>
          </a:prstGeom>
          <a:noFill/>
          <a:ln>
            <a:noFill/>
          </a:ln>
        </p:spPr>
      </p:pic>
      <p:sp>
        <p:nvSpPr>
          <p:cNvPr id="255" name="Google Shape;255;g2e0877e95c8_0_63"/>
          <p:cNvSpPr txBox="1">
            <a:spLocks noGrp="1"/>
          </p:cNvSpPr>
          <p:nvPr>
            <p:ph type="title"/>
          </p:nvPr>
        </p:nvSpPr>
        <p:spPr>
          <a:xfrm>
            <a:off x="663442" y="617792"/>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SIGNAL HANDLING</a:t>
            </a:r>
            <a:endParaRPr sz="1800"/>
          </a:p>
        </p:txBody>
      </p:sp>
      <p:sp>
        <p:nvSpPr>
          <p:cNvPr id="256" name="Google Shape;256;g2e0877e95c8_0_63"/>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2e0877e95c8_0_51"/>
          <p:cNvSpPr txBox="1">
            <a:spLocks noGrp="1"/>
          </p:cNvSpPr>
          <p:nvPr>
            <p:ph type="title"/>
          </p:nvPr>
        </p:nvSpPr>
        <p:spPr>
          <a:xfrm>
            <a:off x="916767" y="559104"/>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SYNCHRONIZATION </a:t>
            </a:r>
            <a:endParaRPr sz="1800"/>
          </a:p>
        </p:txBody>
      </p:sp>
      <p:sp>
        <p:nvSpPr>
          <p:cNvPr id="262" name="Google Shape;262;g2e0877e95c8_0_51"/>
          <p:cNvSpPr txBox="1"/>
          <p:nvPr/>
        </p:nvSpPr>
        <p:spPr>
          <a:xfrm>
            <a:off x="1196375" y="982400"/>
            <a:ext cx="8970900" cy="1867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Synchronous Mode: </a:t>
            </a:r>
            <a:endParaRPr sz="150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highlight>
                  <a:srgbClr val="FFFFFF"/>
                </a:highlight>
                <a:latin typeface="Arial"/>
                <a:ea typeface="Arial"/>
                <a:cs typeface="Arial"/>
                <a:sym typeface="Arial"/>
              </a:rPr>
              <a:t>Enabled CoppeliaSim’s synchronous mode to ensure the simulation only progresses when triggered by the Python code.</a:t>
            </a:r>
            <a:endParaRPr sz="15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highlight>
                  <a:srgbClr val="FFFFFF"/>
                </a:highlight>
                <a:latin typeface="Courier New"/>
                <a:ea typeface="Courier New"/>
                <a:cs typeface="Courier New"/>
                <a:sym typeface="Courier New"/>
              </a:rPr>
              <a:t>sim.simxSynchronous(self.client_ID, True)</a:t>
            </a:r>
            <a:endParaRPr sz="1500" b="0" i="0" u="none" strike="noStrike" cap="none">
              <a:solidFill>
                <a:schemeClr val="dk1"/>
              </a:solidFill>
              <a:highlight>
                <a:srgbClr val="FFFFFF"/>
              </a:highlight>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500"/>
              <a:buFont typeface="Arial"/>
              <a:buNone/>
            </a:pPr>
            <a:r>
              <a:rPr lang="en-US" sz="1500" b="0" i="0" u="none" strike="noStrike" cap="none">
                <a:solidFill>
                  <a:schemeClr val="dk1"/>
                </a:solidFill>
                <a:highlight>
                  <a:srgbClr val="FFFFFF"/>
                </a:highlight>
                <a:latin typeface="Courier New"/>
                <a:ea typeface="Courier New"/>
                <a:cs typeface="Courier New"/>
                <a:sym typeface="Courier New"/>
              </a:rPr>
              <a:t>sim.simxStartSimulation(self.client_ID, sim.simx_opmode_oneshot)</a:t>
            </a:r>
            <a:endParaRPr sz="1500" b="0" i="0" u="none" strike="noStrike" cap="none">
              <a:solidFill>
                <a:schemeClr val="dk1"/>
              </a:solidFill>
              <a:highlight>
                <a:srgbClr val="FFFFFF"/>
              </a:highlight>
              <a:latin typeface="Courier New"/>
              <a:ea typeface="Courier New"/>
              <a:cs typeface="Courier New"/>
              <a:sym typeface="Courier New"/>
            </a:endParaRPr>
          </a:p>
        </p:txBody>
      </p:sp>
      <p:sp>
        <p:nvSpPr>
          <p:cNvPr id="263" name="Google Shape;263;g2e0877e95c8_0_51"/>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1050879" y="929629"/>
            <a:ext cx="9810604"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INTRODUCTION</a:t>
            </a:r>
            <a:endParaRPr sz="1800"/>
          </a:p>
        </p:txBody>
      </p:sp>
      <p:sp>
        <p:nvSpPr>
          <p:cNvPr id="96" name="Google Shape;96;p2"/>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OUR OBJECTIVE</a:t>
            </a:r>
            <a:endParaRPr sz="1800" b="0" i="0" u="none" strike="noStrike" cap="none">
              <a:solidFill>
                <a:srgbClr val="262626"/>
              </a:solidFill>
              <a:latin typeface="Arial"/>
              <a:ea typeface="Arial"/>
              <a:cs typeface="Arial"/>
              <a:sym typeface="Arial"/>
            </a:endParaRPr>
          </a:p>
        </p:txBody>
      </p:sp>
      <p:sp>
        <p:nvSpPr>
          <p:cNvPr id="97" name="Google Shape;97;p2"/>
          <p:cNvSpPr txBox="1"/>
          <p:nvPr/>
        </p:nvSpPr>
        <p:spPr>
          <a:xfrm>
            <a:off x="1330517" y="1352975"/>
            <a:ext cx="8100975"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Problem Statement</a:t>
            </a:r>
            <a:r>
              <a:rPr lang="en-US" sz="1800" b="0" i="0" u="none" strike="noStrike" cap="none">
                <a:solidFill>
                  <a:schemeClr val="dk1"/>
                </a:solidFill>
                <a:latin typeface="Arial"/>
                <a:ea typeface="Arial"/>
                <a:cs typeface="Arial"/>
                <a:sym typeface="Arial"/>
              </a:rPr>
              <a:t>: Teaching a quadcopter drone to stabilize itself and fly towards a target in 3D, without using any control models or error calculations.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Scenario</a:t>
            </a:r>
            <a:r>
              <a:rPr lang="en-US" sz="1800" b="0" i="0" u="none" strike="noStrike" cap="none">
                <a:solidFill>
                  <a:schemeClr val="dk1"/>
                </a:solidFill>
                <a:latin typeface="Arial"/>
                <a:ea typeface="Arial"/>
                <a:cs typeface="Arial"/>
                <a:sym typeface="Arial"/>
              </a:rPr>
              <a:t>: Drone is simulated in a CoppeliaSim scene (environment) and controlled through a </a:t>
            </a:r>
            <a:r>
              <a:rPr lang="en-US" sz="1800" b="1" i="0" u="none" strike="noStrike" cap="none">
                <a:solidFill>
                  <a:schemeClr val="dk1"/>
                </a:solidFill>
                <a:latin typeface="Arial"/>
                <a:ea typeface="Arial"/>
                <a:cs typeface="Arial"/>
                <a:sym typeface="Arial"/>
              </a:rPr>
              <a:t>learning agent</a:t>
            </a:r>
            <a:r>
              <a:rPr lang="en-US" sz="1800" b="0" i="0" u="none" strike="noStrike" cap="none">
                <a:solidFill>
                  <a:schemeClr val="dk1"/>
                </a:solidFill>
                <a:latin typeface="Arial"/>
                <a:ea typeface="Arial"/>
                <a:cs typeface="Arial"/>
                <a:sym typeface="Arial"/>
              </a:rPr>
              <a:t>, utilizing python (CoppeliaSim API, gym environment, stable-baselines agents).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Project Goal</a:t>
            </a:r>
            <a:r>
              <a:rPr lang="en-US" sz="1800" b="0" i="0" u="none" strike="noStrike" cap="none">
                <a:solidFill>
                  <a:schemeClr val="dk1"/>
                </a:solidFill>
                <a:latin typeface="Arial"/>
                <a:ea typeface="Arial"/>
                <a:cs typeface="Arial"/>
                <a:sym typeface="Arial"/>
              </a:rPr>
              <a:t>: A trained agent which controls the CoppeliaSim drone and flies it towards the goal.</a:t>
            </a:r>
            <a:endParaRPr sz="1400" b="0" i="0" u="none" strike="noStrike" cap="none">
              <a:solidFill>
                <a:srgbClr val="000000"/>
              </a:solidFill>
              <a:latin typeface="Arial"/>
              <a:ea typeface="Arial"/>
              <a:cs typeface="Arial"/>
              <a:sym typeface="Arial"/>
            </a:endParaRPr>
          </a:p>
        </p:txBody>
      </p:sp>
      <p:pic>
        <p:nvPicPr>
          <p:cNvPr id="2" name="short_clip">
            <a:hlinkClick r:id="" action="ppaction://media"/>
            <a:extLst>
              <a:ext uri="{FF2B5EF4-FFF2-40B4-BE49-F238E27FC236}">
                <a16:creationId xmlns:a16="http://schemas.microsoft.com/office/drawing/2014/main" id="{B7BA2745-C541-9693-EDB0-70280A61BF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27239" y="3806352"/>
            <a:ext cx="4542662" cy="2746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video>
              <p:cMediaNode vol="80000">
                <p:cTn id="20" repeatCount="indefinite"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0dc9fd5658_0_12"/>
          <p:cNvSpPr txBox="1"/>
          <p:nvPr/>
        </p:nvSpPr>
        <p:spPr>
          <a:xfrm>
            <a:off x="1185025" y="916575"/>
            <a:ext cx="9375300" cy="13383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chemeClr val="dk1"/>
              </a:buClr>
              <a:buSzPts val="1500"/>
              <a:buFont typeface="Arial"/>
              <a:buChar char="●"/>
            </a:pPr>
            <a:r>
              <a:rPr lang="en-US" sz="1500" b="0" i="0" u="none" strike="noStrike" cap="none">
                <a:solidFill>
                  <a:schemeClr val="dk1"/>
                </a:solidFill>
                <a:highlight>
                  <a:srgbClr val="FFFFFF"/>
                </a:highlight>
                <a:latin typeface="Arial"/>
                <a:ea typeface="Arial"/>
                <a:cs typeface="Arial"/>
                <a:sym typeface="Arial"/>
              </a:rPr>
              <a:t>Synchronous Trigger:</a:t>
            </a:r>
            <a:endParaRPr sz="150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FF"/>
                </a:highlight>
                <a:latin typeface="Arial"/>
                <a:ea typeface="Arial"/>
                <a:cs typeface="Arial"/>
                <a:sym typeface="Arial"/>
              </a:rPr>
              <a:t>Used </a:t>
            </a:r>
            <a:r>
              <a:rPr lang="en-US" sz="1400" b="0" i="0" u="none" strike="noStrike" cap="none">
                <a:solidFill>
                  <a:schemeClr val="dk1"/>
                </a:solidFill>
                <a:highlight>
                  <a:srgbClr val="FFFFFF"/>
                </a:highlight>
                <a:latin typeface="Courier New"/>
                <a:ea typeface="Courier New"/>
                <a:cs typeface="Courier New"/>
                <a:sym typeface="Courier New"/>
              </a:rPr>
              <a:t>sim.simxSynchronousTrigger </a:t>
            </a:r>
            <a:r>
              <a:rPr lang="en-US" sz="1400" b="0" i="0" u="none" strike="noStrike" cap="none">
                <a:solidFill>
                  <a:schemeClr val="dk1"/>
                </a:solidFill>
                <a:highlight>
                  <a:srgbClr val="FFFFFF"/>
                </a:highlight>
                <a:latin typeface="Arial"/>
                <a:ea typeface="Arial"/>
                <a:cs typeface="Arial"/>
                <a:sym typeface="Arial"/>
              </a:rPr>
              <a:t>in each step</a:t>
            </a:r>
            <a:r>
              <a:rPr lang="en-US" sz="1000" b="0" i="0" u="none" strike="noStrike" cap="none">
                <a:solidFill>
                  <a:schemeClr val="dk1"/>
                </a:solidFill>
                <a:latin typeface="Arial"/>
                <a:ea typeface="Arial"/>
                <a:cs typeface="Arial"/>
                <a:sym typeface="Arial"/>
              </a:rPr>
              <a:t> </a:t>
            </a:r>
            <a:r>
              <a:rPr lang="en-US" sz="1400" b="0" i="0" u="none" strike="noStrike" cap="none">
                <a:solidFill>
                  <a:schemeClr val="dk1"/>
                </a:solidFill>
                <a:highlight>
                  <a:srgbClr val="FFFFFF"/>
                </a:highlight>
                <a:latin typeface="Arial"/>
                <a:ea typeface="Arial"/>
                <a:cs typeface="Arial"/>
                <a:sym typeface="Arial"/>
              </a:rPr>
              <a:t>to manually advance the simulation by one step, ensuring precise control</a:t>
            </a:r>
            <a:r>
              <a:rPr lang="en-US" sz="1000" b="0" i="0" u="none" strike="noStrike" cap="none">
                <a:solidFill>
                  <a:schemeClr val="dk1"/>
                </a:solidFill>
                <a:latin typeface="Arial"/>
                <a:ea typeface="Arial"/>
                <a:cs typeface="Arial"/>
                <a:sym typeface="Arial"/>
              </a:rPr>
              <a:t> </a:t>
            </a:r>
            <a:r>
              <a:rPr lang="en-US" sz="1400" b="0" i="0" u="none" strike="noStrike" cap="none">
                <a:solidFill>
                  <a:schemeClr val="dk1"/>
                </a:solidFill>
                <a:highlight>
                  <a:srgbClr val="FFFFFF"/>
                </a:highlight>
                <a:latin typeface="Arial"/>
                <a:ea typeface="Arial"/>
                <a:cs typeface="Arial"/>
                <a:sym typeface="Arial"/>
              </a:rPr>
              <a:t>over the simulation timing.</a:t>
            </a:r>
            <a:endParaRPr sz="1400" b="0" i="0" u="none" strike="noStrike" cap="none">
              <a:solidFill>
                <a:schemeClr val="dk1"/>
              </a:solidFill>
              <a:highlight>
                <a:srgbClr val="FFFFFF"/>
              </a:highlight>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FF"/>
                </a:highlight>
                <a:latin typeface="Courier New"/>
                <a:ea typeface="Courier New"/>
                <a:cs typeface="Courier New"/>
                <a:sym typeface="Courier New"/>
              </a:rPr>
              <a:t>sim.simxSynchronousTrigger(self.client_ID)</a:t>
            </a:r>
            <a:endParaRPr sz="1400" b="0" i="0" u="none" strike="noStrike" cap="none">
              <a:solidFill>
                <a:schemeClr val="dk1"/>
              </a:solidFill>
              <a:highlight>
                <a:srgbClr val="FFFFFF"/>
              </a:highlight>
              <a:latin typeface="Courier New"/>
              <a:ea typeface="Courier New"/>
              <a:cs typeface="Courier New"/>
              <a:sym typeface="Courier New"/>
            </a:endParaRPr>
          </a:p>
        </p:txBody>
      </p:sp>
      <p:pic>
        <p:nvPicPr>
          <p:cNvPr id="269" name="Google Shape;269;g20dc9fd5658_0_12"/>
          <p:cNvPicPr preferRelativeResize="0"/>
          <p:nvPr/>
        </p:nvPicPr>
        <p:blipFill rotWithShape="1">
          <a:blip r:embed="rId3">
            <a:alphaModFix/>
          </a:blip>
          <a:srcRect/>
          <a:stretch/>
        </p:blipFill>
        <p:spPr>
          <a:xfrm>
            <a:off x="3007162" y="2254875"/>
            <a:ext cx="5731016" cy="3871550"/>
          </a:xfrm>
          <a:prstGeom prst="rect">
            <a:avLst/>
          </a:prstGeom>
          <a:noFill/>
          <a:ln>
            <a:noFill/>
          </a:ln>
        </p:spPr>
      </p:pic>
      <p:sp>
        <p:nvSpPr>
          <p:cNvPr id="270" name="Google Shape;270;g20dc9fd5658_0_12"/>
          <p:cNvSpPr txBox="1"/>
          <p:nvPr/>
        </p:nvSpPr>
        <p:spPr>
          <a:xfrm>
            <a:off x="723475" y="6319450"/>
            <a:ext cx="10298400" cy="7896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FF0000"/>
                </a:solidFill>
                <a:highlight>
                  <a:srgbClr val="FFFFFF"/>
                </a:highlight>
                <a:latin typeface="Verdana"/>
                <a:ea typeface="Verdana"/>
                <a:cs typeface="Verdana"/>
                <a:sym typeface="Verdana"/>
              </a:rPr>
              <a:t>When calling simxSynchronousTrigger, the next simulation step will start computing. This doesn't mean that when the function call returns, the next simulation step will have finished computing.</a:t>
            </a:r>
            <a:endParaRPr sz="1500" b="0" i="0" u="none" strike="noStrike" cap="none">
              <a:solidFill>
                <a:srgbClr val="FF0000"/>
              </a:solidFill>
              <a:highlight>
                <a:srgbClr val="FFFFFF"/>
              </a:highlight>
              <a:latin typeface="Arial"/>
              <a:ea typeface="Arial"/>
              <a:cs typeface="Arial"/>
              <a:sym typeface="Arial"/>
            </a:endParaRPr>
          </a:p>
          <a:p>
            <a:pPr marL="457200" marR="0" lvl="0" indent="45720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highlight>
                <a:srgbClr val="FFFFFF"/>
              </a:highlight>
              <a:latin typeface="Courier New"/>
              <a:ea typeface="Courier New"/>
              <a:cs typeface="Courier New"/>
              <a:sym typeface="Courier New"/>
            </a:endParaRPr>
          </a:p>
        </p:txBody>
      </p:sp>
      <p:sp>
        <p:nvSpPr>
          <p:cNvPr id="271" name="Google Shape;271;g20dc9fd5658_0_12"/>
          <p:cNvSpPr txBox="1">
            <a:spLocks noGrp="1"/>
          </p:cNvSpPr>
          <p:nvPr>
            <p:ph type="title"/>
          </p:nvPr>
        </p:nvSpPr>
        <p:spPr>
          <a:xfrm>
            <a:off x="916767" y="559104"/>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SYNCHRONIZATION </a:t>
            </a:r>
            <a:endParaRPr sz="1800"/>
          </a:p>
        </p:txBody>
      </p:sp>
      <p:sp>
        <p:nvSpPr>
          <p:cNvPr id="272" name="Google Shape;272;g20dc9fd5658_0_12"/>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0dc9fd5658_0_19"/>
          <p:cNvSpPr txBox="1"/>
          <p:nvPr/>
        </p:nvSpPr>
        <p:spPr>
          <a:xfrm>
            <a:off x="1185025" y="1109600"/>
            <a:ext cx="9375300" cy="1143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chemeClr val="dk1"/>
              </a:buClr>
              <a:buSzPts val="1400"/>
              <a:buFont typeface="Arial"/>
              <a:buChar char="●"/>
            </a:pPr>
            <a:r>
              <a:rPr lang="en-US" sz="1400" b="0" i="0" u="none" strike="noStrike" cap="none">
                <a:solidFill>
                  <a:schemeClr val="dk1"/>
                </a:solidFill>
                <a:highlight>
                  <a:srgbClr val="FFFFFF"/>
                </a:highlight>
                <a:latin typeface="Arial"/>
                <a:ea typeface="Arial"/>
                <a:cs typeface="Arial"/>
                <a:sym typeface="Arial"/>
              </a:rPr>
              <a:t>Synchronous Ping:</a:t>
            </a:r>
            <a:endParaRPr sz="1400" b="0" i="0" u="none" strike="noStrike" cap="none">
              <a:solidFill>
                <a:schemeClr val="dk1"/>
              </a:solidFill>
              <a:highlight>
                <a:srgbClr val="FFFFFF"/>
              </a:highlight>
              <a:latin typeface="Arial"/>
              <a:ea typeface="Arial"/>
              <a:cs typeface="Arial"/>
              <a:sym typeface="Arial"/>
            </a:endParaRPr>
          </a:p>
          <a:p>
            <a:pPr marL="45720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FF"/>
                </a:highlight>
                <a:latin typeface="Arial"/>
                <a:ea typeface="Arial"/>
                <a:cs typeface="Arial"/>
                <a:sym typeface="Arial"/>
              </a:rPr>
              <a:t>Used </a:t>
            </a:r>
            <a:r>
              <a:rPr lang="en-US" sz="1400" b="0" i="0" u="none" strike="noStrike" cap="none">
                <a:solidFill>
                  <a:schemeClr val="dk1"/>
                </a:solidFill>
                <a:highlight>
                  <a:srgbClr val="FFFFFF"/>
                </a:highlight>
                <a:latin typeface="Courier New"/>
                <a:ea typeface="Courier New"/>
                <a:cs typeface="Courier New"/>
                <a:sym typeface="Courier New"/>
              </a:rPr>
              <a:t>sim.simxGetPingTime</a:t>
            </a:r>
            <a:r>
              <a:rPr lang="en-US" sz="1400" b="0" i="0" u="none" strike="noStrike" cap="none">
                <a:solidFill>
                  <a:schemeClr val="dk1"/>
                </a:solidFill>
                <a:highlight>
                  <a:schemeClr val="lt1"/>
                </a:highlight>
                <a:latin typeface="Courier New"/>
                <a:ea typeface="Courier New"/>
                <a:cs typeface="Courier New"/>
                <a:sym typeface="Courier New"/>
              </a:rPr>
              <a:t>(self.client_ID)</a:t>
            </a:r>
            <a:r>
              <a:rPr lang="en-US" sz="1400" b="0" i="0" u="none" strike="noStrike" cap="none">
                <a:solidFill>
                  <a:schemeClr val="dk1"/>
                </a:solidFill>
                <a:highlight>
                  <a:srgbClr val="FFFFFF"/>
                </a:highlight>
                <a:latin typeface="Arial"/>
                <a:ea typeface="Arial"/>
                <a:cs typeface="Arial"/>
                <a:sym typeface="Arial"/>
              </a:rPr>
              <a:t> </a:t>
            </a:r>
            <a:r>
              <a:rPr lang="en-US" sz="1400" b="0" i="0" u="none" strike="noStrike" cap="none">
                <a:solidFill>
                  <a:srgbClr val="5C5C5C"/>
                </a:solidFill>
                <a:highlight>
                  <a:srgbClr val="FFFFFF"/>
                </a:highlight>
                <a:latin typeface="Arial"/>
                <a:ea typeface="Arial"/>
                <a:cs typeface="Arial"/>
                <a:sym typeface="Arial"/>
              </a:rPr>
              <a:t>to call a function in a blocking fashion directly after calling simxSynchronousTrigger</a:t>
            </a:r>
            <a:r>
              <a:rPr lang="en-US" sz="1400" b="0" i="0" u="none" strike="noStrike" cap="none">
                <a:solidFill>
                  <a:schemeClr val="dk1"/>
                </a:solidFill>
                <a:highlight>
                  <a:srgbClr val="FFFFFF"/>
                </a:highlight>
                <a:latin typeface="Arial"/>
                <a:ea typeface="Arial"/>
                <a:cs typeface="Arial"/>
                <a:sym typeface="Arial"/>
              </a:rPr>
              <a:t>)</a:t>
            </a:r>
            <a:endParaRPr sz="1400" b="0" i="0" u="none" strike="noStrike" cap="none">
              <a:solidFill>
                <a:schemeClr val="dk1"/>
              </a:solidFill>
              <a:highlight>
                <a:srgbClr val="FFFFFF"/>
              </a:highlight>
              <a:latin typeface="Arial"/>
              <a:ea typeface="Arial"/>
              <a:cs typeface="Arial"/>
              <a:sym typeface="Arial"/>
            </a:endParaRPr>
          </a:p>
          <a:p>
            <a:pPr marL="91440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highlight>
                <a:srgbClr val="FFFFFF"/>
              </a:highlight>
              <a:latin typeface="Courier New"/>
              <a:ea typeface="Courier New"/>
              <a:cs typeface="Courier New"/>
              <a:sym typeface="Courier New"/>
            </a:endParaRPr>
          </a:p>
        </p:txBody>
      </p:sp>
      <p:pic>
        <p:nvPicPr>
          <p:cNvPr id="278" name="Google Shape;278;g20dc9fd5658_0_19"/>
          <p:cNvPicPr preferRelativeResize="0"/>
          <p:nvPr/>
        </p:nvPicPr>
        <p:blipFill rotWithShape="1">
          <a:blip r:embed="rId3">
            <a:alphaModFix/>
          </a:blip>
          <a:srcRect/>
          <a:stretch/>
        </p:blipFill>
        <p:spPr>
          <a:xfrm>
            <a:off x="3097639" y="2091525"/>
            <a:ext cx="5717126" cy="3966874"/>
          </a:xfrm>
          <a:prstGeom prst="rect">
            <a:avLst/>
          </a:prstGeom>
          <a:noFill/>
          <a:ln>
            <a:noFill/>
          </a:ln>
        </p:spPr>
      </p:pic>
      <p:sp>
        <p:nvSpPr>
          <p:cNvPr id="279" name="Google Shape;279;g20dc9fd5658_0_19"/>
          <p:cNvSpPr txBox="1">
            <a:spLocks noGrp="1"/>
          </p:cNvSpPr>
          <p:nvPr>
            <p:ph type="title"/>
          </p:nvPr>
        </p:nvSpPr>
        <p:spPr>
          <a:xfrm>
            <a:off x="916767" y="559104"/>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SYNCHRONIZATION </a:t>
            </a:r>
            <a:endParaRPr sz="1800"/>
          </a:p>
        </p:txBody>
      </p:sp>
      <p:sp>
        <p:nvSpPr>
          <p:cNvPr id="280" name="Google Shape;280;g20dc9fd5658_0_19"/>
          <p:cNvSpPr txBox="1"/>
          <p:nvPr/>
        </p:nvSpPr>
        <p:spPr>
          <a:xfrm>
            <a:off x="962750" y="6058400"/>
            <a:ext cx="93753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FF"/>
                </a:highlight>
                <a:latin typeface="Arial"/>
                <a:ea typeface="Arial"/>
                <a:cs typeface="Arial"/>
                <a:sym typeface="Arial"/>
              </a:rPr>
              <a:t>After this call, the first simulation step is finished (Blocking function call) and we can safely read all streamed values</a:t>
            </a:r>
            <a:endParaRPr sz="1400" b="0" i="0" u="none" strike="noStrike" cap="none">
              <a:solidFill>
                <a:schemeClr val="dk1"/>
              </a:solidFill>
              <a:highlight>
                <a:srgbClr val="FFFFFF"/>
              </a:highlight>
              <a:latin typeface="Arial"/>
              <a:ea typeface="Arial"/>
              <a:cs typeface="Arial"/>
              <a:sym typeface="Arial"/>
            </a:endParaRPr>
          </a:p>
          <a:p>
            <a:pPr marL="91440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highlight>
                <a:srgbClr val="FFFFFF"/>
              </a:highlight>
              <a:latin typeface="Courier New"/>
              <a:ea typeface="Courier New"/>
              <a:cs typeface="Courier New"/>
              <a:sym typeface="Courier New"/>
            </a:endParaRPr>
          </a:p>
        </p:txBody>
      </p:sp>
      <p:sp>
        <p:nvSpPr>
          <p:cNvPr id="281" name="Google Shape;281;g20dc9fd5658_0_19"/>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0dc9fd5658_0_3"/>
          <p:cNvSpPr txBox="1">
            <a:spLocks noGrp="1"/>
          </p:cNvSpPr>
          <p:nvPr>
            <p:ph type="title"/>
          </p:nvPr>
        </p:nvSpPr>
        <p:spPr>
          <a:xfrm>
            <a:off x="663442" y="617792"/>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RESET</a:t>
            </a:r>
            <a:endParaRPr sz="1800"/>
          </a:p>
        </p:txBody>
      </p:sp>
      <p:sp>
        <p:nvSpPr>
          <p:cNvPr id="287" name="Google Shape;287;g20dc9fd5658_0_3"/>
          <p:cNvSpPr txBox="1"/>
          <p:nvPr/>
        </p:nvSpPr>
        <p:spPr>
          <a:xfrm>
            <a:off x="1122375" y="1352975"/>
            <a:ext cx="9119100" cy="36018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Stop the simulation:</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sim.simxStopSimulation(self.drone_sim_model.client_ID, sim.simx_opmode_blocking)</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sim.simxGetPingTime(self.drone_sim_model.client_ID)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time.sleep(0.01)</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Re-enable synchronization: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        		sim.simxSynchronous(self.client_ID, True)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Set initial position orientation and target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Start the simulation again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sim.simxStartSimulation(self.drone_sim_model.client_ID, sim.simx_opmode_oneshot)</a:t>
            </a:r>
            <a:endParaRPr sz="16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sim.simxSynchronousTrigger(self.client_ID)</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0dc9fd5658_0_3"/>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e0ddef01c9_0_0"/>
          <p:cNvSpPr txBox="1">
            <a:spLocks noGrp="1"/>
          </p:cNvSpPr>
          <p:nvPr>
            <p:ph type="title"/>
          </p:nvPr>
        </p:nvSpPr>
        <p:spPr>
          <a:xfrm>
            <a:off x="663442" y="617792"/>
            <a:ext cx="8301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SOLUTIONS - COPPELIASIM SIMULATION</a:t>
            </a:r>
            <a:endParaRPr sz="1800"/>
          </a:p>
        </p:txBody>
      </p:sp>
      <p:sp>
        <p:nvSpPr>
          <p:cNvPr id="294" name="Google Shape;294;g2e0ddef01c9_0_0"/>
          <p:cNvSpPr txBox="1"/>
          <p:nvPr/>
        </p:nvSpPr>
        <p:spPr>
          <a:xfrm>
            <a:off x="1122375" y="1352975"/>
            <a:ext cx="9119100" cy="163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600" b="1" i="0" u="none" strike="noStrike" cap="none">
                <a:solidFill>
                  <a:srgbClr val="000000"/>
                </a:solidFill>
                <a:latin typeface="Arial"/>
                <a:ea typeface="Arial"/>
                <a:cs typeface="Arial"/>
                <a:sym typeface="Arial"/>
              </a:rPr>
              <a:t>Adjusting Simulation Parameters</a:t>
            </a: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rgbClr val="000000"/>
                </a:solidFill>
                <a:latin typeface="Arial"/>
                <a:ea typeface="Arial"/>
                <a:cs typeface="Arial"/>
                <a:sym typeface="Arial"/>
              </a:rPr>
              <a:t>To ensure the simulation runs correctly and in sync with the RL process, we adjusted the Simulation Time Step and Dynamics Time Step in CoppeliaSim to be equal to each other, setting both to 5/10 ms.</a:t>
            </a:r>
            <a:endParaRPr sz="16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5" name="Google Shape;295;g2e0ddef01c9_0_0"/>
          <p:cNvPicPr preferRelativeResize="0"/>
          <p:nvPr/>
        </p:nvPicPr>
        <p:blipFill rotWithShape="1">
          <a:blip r:embed="rId3">
            <a:alphaModFix/>
          </a:blip>
          <a:srcRect/>
          <a:stretch/>
        </p:blipFill>
        <p:spPr>
          <a:xfrm>
            <a:off x="3706300" y="2984675"/>
            <a:ext cx="3381118" cy="3568524"/>
          </a:xfrm>
          <a:prstGeom prst="rect">
            <a:avLst/>
          </a:prstGeom>
          <a:noFill/>
          <a:ln>
            <a:noFill/>
          </a:ln>
        </p:spPr>
      </p:pic>
      <p:sp>
        <p:nvSpPr>
          <p:cNvPr id="296" name="Google Shape;296;g2e0ddef01c9_0_0"/>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SYNCHRONIZATION</a:t>
            </a:r>
            <a:endParaRPr sz="1800" b="0" i="0" u="none" strike="noStrike" cap="none">
              <a:solidFill>
                <a:srgbClr val="262626"/>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9"/>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Reward Shaping</a:t>
            </a:r>
            <a:endParaRPr sz="1800" b="0" i="0" u="none" strike="noStrike" cap="none">
              <a:solidFill>
                <a:srgbClr val="262626"/>
              </a:solidFill>
              <a:latin typeface="Arial"/>
              <a:ea typeface="Arial"/>
              <a:cs typeface="Arial"/>
              <a:sym typeface="Arial"/>
            </a:endParaRPr>
          </a:p>
        </p:txBody>
      </p:sp>
      <p:sp>
        <p:nvSpPr>
          <p:cNvPr id="302" name="Google Shape;302;p9"/>
          <p:cNvSpPr txBox="1"/>
          <p:nvPr/>
        </p:nvSpPr>
        <p:spPr>
          <a:xfrm>
            <a:off x="876311" y="744985"/>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800" b="0" i="0" u="none" strike="noStrike" cap="none" dirty="0">
                <a:solidFill>
                  <a:srgbClr val="262626"/>
                </a:solidFill>
                <a:latin typeface="Arial"/>
                <a:ea typeface="Arial"/>
                <a:cs typeface="Arial"/>
                <a:sym typeface="Arial"/>
              </a:rPr>
              <a:t>Reward:</a:t>
            </a:r>
            <a:endParaRPr sz="1800" b="0" i="0" u="none" strike="noStrike" cap="none" dirty="0">
              <a:solidFill>
                <a:srgbClr val="262626"/>
              </a:solidFill>
              <a:latin typeface="Arial"/>
              <a:ea typeface="Arial"/>
              <a:cs typeface="Arial"/>
              <a:sym typeface="Arial"/>
            </a:endParaRPr>
          </a:p>
        </p:txBody>
      </p:sp>
      <p:sp>
        <p:nvSpPr>
          <p:cNvPr id="303" name="Google Shape;303;p9"/>
          <p:cNvSpPr txBox="1"/>
          <p:nvPr/>
        </p:nvSpPr>
        <p:spPr>
          <a:xfrm>
            <a:off x="1442301" y="1222345"/>
            <a:ext cx="7861955" cy="369332"/>
          </a:xfrm>
          <a:prstGeom prst="rect">
            <a:avLst/>
          </a:prstGeom>
          <a:blipFill rotWithShape="1">
            <a:blip r:embed="rId3">
              <a:alphaModFix/>
            </a:blip>
            <a:stretch>
              <a:fillRect l="-4105" t="-14625" r="-7370" b="-18000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9"/>
          <p:cNvSpPr txBox="1"/>
          <p:nvPr/>
        </p:nvSpPr>
        <p:spPr>
          <a:xfrm>
            <a:off x="1388883" y="1579961"/>
            <a:ext cx="8075628" cy="503184"/>
          </a:xfrm>
          <a:prstGeom prst="rect">
            <a:avLst/>
          </a:prstGeom>
          <a:blipFill rotWithShape="1">
            <a:blip r:embed="rId4">
              <a:alphaModFix/>
            </a:blip>
            <a:stretch>
              <a:fillRect b="-481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05" name="Google Shape;305;p9"/>
          <p:cNvSpPr txBox="1"/>
          <p:nvPr/>
        </p:nvSpPr>
        <p:spPr>
          <a:xfrm>
            <a:off x="876311" y="2254899"/>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800" b="0" i="0" u="none" strike="noStrike" cap="none" dirty="0">
                <a:solidFill>
                  <a:srgbClr val="262626"/>
                </a:solidFill>
                <a:latin typeface="Arial"/>
                <a:ea typeface="Arial"/>
                <a:cs typeface="Arial"/>
                <a:sym typeface="Arial"/>
              </a:rPr>
              <a:t>Reward components:</a:t>
            </a:r>
            <a:endParaRPr dirty="0"/>
          </a:p>
        </p:txBody>
      </p:sp>
      <p:sp>
        <p:nvSpPr>
          <p:cNvPr id="306" name="Google Shape;306;p9"/>
          <p:cNvSpPr txBox="1"/>
          <p:nvPr/>
        </p:nvSpPr>
        <p:spPr>
          <a:xfrm>
            <a:off x="1388882" y="2666529"/>
            <a:ext cx="8792065" cy="2414477"/>
          </a:xfrm>
          <a:prstGeom prst="rect">
            <a:avLst/>
          </a:prstGeom>
          <a:blipFill rotWithShape="1">
            <a:blip r:embed="rId5">
              <a:alphaModFix/>
            </a:blip>
            <a:stretch>
              <a:fillRect b="-25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500"/>
                                        <p:tgtEl>
                                          <p:spTgt spid="30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500"/>
                                        <p:tgtEl>
                                          <p:spTgt spid="30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6"/>
                                        </p:tgtEl>
                                        <p:attrNameLst>
                                          <p:attrName>style.visibility</p:attrName>
                                        </p:attrNameLst>
                                      </p:cBhvr>
                                      <p:to>
                                        <p:strVal val="visible"/>
                                      </p:to>
                                    </p:set>
                                    <p:animEffect transition="in" filter="fade">
                                      <p:cBhvr>
                                        <p:cTn id="21"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animBg="1"/>
      <p:bldP spid="304" grpId="0" animBg="1"/>
      <p:bldP spid="305" grpId="0"/>
      <p:bldP spid="3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6"/>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MAJOR CHALLENGES – RL choices</a:t>
            </a:r>
            <a:endParaRPr sz="1800" b="0" i="0" u="none" strike="noStrike" cap="none">
              <a:solidFill>
                <a:srgbClr val="262626"/>
              </a:solidFill>
              <a:latin typeface="Arial"/>
              <a:ea typeface="Arial"/>
              <a:cs typeface="Arial"/>
              <a:sym typeface="Arial"/>
            </a:endParaRPr>
          </a:p>
        </p:txBody>
      </p:sp>
      <p:sp>
        <p:nvSpPr>
          <p:cNvPr id="312" name="Google Shape;312;p26"/>
          <p:cNvSpPr txBox="1"/>
          <p:nvPr/>
        </p:nvSpPr>
        <p:spPr>
          <a:xfrm>
            <a:off x="772617" y="1018362"/>
            <a:ext cx="9304637" cy="2410638"/>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200000"/>
              </a:lnSpc>
              <a:spcBef>
                <a:spcPts val="0"/>
              </a:spcBef>
              <a:spcAft>
                <a:spcPts val="0"/>
              </a:spcAft>
              <a:buClr>
                <a:srgbClr val="262626"/>
              </a:buClr>
              <a:buSzPts val="1600"/>
              <a:buFont typeface="Noto Sans Symbols"/>
              <a:buChar char="❑"/>
            </a:pPr>
            <a:r>
              <a:rPr lang="en-US" sz="1800" b="0" i="0" u="sng" strike="noStrike" cap="none" dirty="0" err="1">
                <a:solidFill>
                  <a:srgbClr val="262626"/>
                </a:solidFill>
                <a:latin typeface="Arial"/>
                <a:ea typeface="Arial"/>
                <a:cs typeface="Arial"/>
                <a:sym typeface="Arial"/>
              </a:rPr>
              <a:t>Algoirthm</a:t>
            </a:r>
            <a:r>
              <a:rPr lang="en-US" sz="1800" b="0" i="0" u="none" strike="noStrike" cap="none" dirty="0">
                <a:solidFill>
                  <a:srgbClr val="262626"/>
                </a:solidFill>
                <a:latin typeface="Arial"/>
                <a:ea typeface="Arial"/>
                <a:cs typeface="Arial"/>
                <a:sym typeface="Arial"/>
              </a:rPr>
              <a:t>: Actor-Critic methods (A2C) or Policy methods (PPO)</a:t>
            </a:r>
            <a:endParaRPr dirty="0"/>
          </a:p>
          <a:p>
            <a:pPr marL="342900" marR="0" lvl="0" indent="-342900" algn="l" rtl="0">
              <a:lnSpc>
                <a:spcPct val="200000"/>
              </a:lnSpc>
              <a:spcBef>
                <a:spcPts val="0"/>
              </a:spcBef>
              <a:spcAft>
                <a:spcPts val="0"/>
              </a:spcAft>
              <a:buClr>
                <a:srgbClr val="262626"/>
              </a:buClr>
              <a:buSzPts val="1600"/>
              <a:buFont typeface="Noto Sans Symbols"/>
              <a:buChar char="❑"/>
            </a:pPr>
            <a:r>
              <a:rPr lang="en-US" sz="1800" b="0" i="0" u="sng" strike="noStrike" cap="none" dirty="0">
                <a:solidFill>
                  <a:srgbClr val="262626"/>
                </a:solidFill>
                <a:latin typeface="Arial"/>
                <a:ea typeface="Arial"/>
                <a:cs typeface="Arial"/>
                <a:sym typeface="Arial"/>
              </a:rPr>
              <a:t>Neural Network</a:t>
            </a:r>
            <a:r>
              <a:rPr lang="en-US" sz="1800" b="0" i="0" u="none" strike="noStrike" cap="none" dirty="0">
                <a:solidFill>
                  <a:srgbClr val="262626"/>
                </a:solidFill>
                <a:latin typeface="Arial"/>
                <a:ea typeface="Arial"/>
                <a:cs typeface="Arial"/>
                <a:sym typeface="Arial"/>
              </a:rPr>
              <a:t>: Depth (no. of layers) and width (no. of neurons per layer)</a:t>
            </a:r>
            <a:endParaRPr dirty="0"/>
          </a:p>
          <a:p>
            <a:pPr marL="342900" marR="0" lvl="0" indent="-342900" algn="l" rtl="0">
              <a:lnSpc>
                <a:spcPct val="200000"/>
              </a:lnSpc>
              <a:spcBef>
                <a:spcPts val="0"/>
              </a:spcBef>
              <a:spcAft>
                <a:spcPts val="0"/>
              </a:spcAft>
              <a:buClr>
                <a:srgbClr val="262626"/>
              </a:buClr>
              <a:buSzPts val="1600"/>
              <a:buFont typeface="Noto Sans Symbols"/>
              <a:buChar char="❑"/>
            </a:pPr>
            <a:r>
              <a:rPr lang="en-US" sz="1800" b="0" i="0" u="sng" strike="noStrike" cap="none" dirty="0">
                <a:solidFill>
                  <a:srgbClr val="262626"/>
                </a:solidFill>
                <a:latin typeface="Arial"/>
                <a:ea typeface="Arial"/>
                <a:cs typeface="Arial"/>
                <a:sym typeface="Arial"/>
              </a:rPr>
              <a:t>Timesteps</a:t>
            </a:r>
            <a:r>
              <a:rPr lang="en-US" sz="1800" b="0" i="0" u="none" strike="noStrike" cap="none" dirty="0">
                <a:solidFill>
                  <a:srgbClr val="262626"/>
                </a:solidFill>
                <a:latin typeface="Arial"/>
                <a:ea typeface="Arial"/>
                <a:cs typeface="Arial"/>
                <a:sym typeface="Arial"/>
              </a:rPr>
              <a:t>: How long is enough to converge? (100,000? 1 Million?)</a:t>
            </a:r>
          </a:p>
          <a:p>
            <a:pPr marL="342900" marR="0" lvl="0" indent="-342900" algn="l" rtl="0">
              <a:lnSpc>
                <a:spcPct val="200000"/>
              </a:lnSpc>
              <a:spcBef>
                <a:spcPts val="0"/>
              </a:spcBef>
              <a:spcAft>
                <a:spcPts val="0"/>
              </a:spcAft>
              <a:buClr>
                <a:srgbClr val="262626"/>
              </a:buClr>
              <a:buSzPts val="1600"/>
              <a:buFont typeface="Noto Sans Symbols"/>
              <a:buChar char="❑"/>
            </a:pPr>
            <a:r>
              <a:rPr lang="en-US" sz="1800" b="0" i="0" u="sng" strike="noStrike" cap="none" dirty="0">
                <a:solidFill>
                  <a:srgbClr val="262626"/>
                </a:solidFill>
                <a:latin typeface="Arial"/>
                <a:ea typeface="Arial"/>
                <a:cs typeface="Arial"/>
                <a:sym typeface="Arial"/>
              </a:rPr>
              <a:t>Initial states</a:t>
            </a:r>
            <a:r>
              <a:rPr lang="en-US" sz="1800" b="0" i="0" strike="noStrike" cap="none" dirty="0">
                <a:solidFill>
                  <a:srgbClr val="262626"/>
                </a:solidFill>
                <a:latin typeface="Arial"/>
                <a:ea typeface="Arial"/>
                <a:cs typeface="Arial"/>
                <a:sym typeface="Arial"/>
              </a:rPr>
              <a:t>: fixed or randomized? What variance?</a:t>
            </a:r>
            <a:endParaRPr sz="1800" b="0" i="0" u="sng" strike="noStrike" cap="none" dirty="0">
              <a:solidFill>
                <a:srgbClr val="262626"/>
              </a:solidFill>
              <a:latin typeface="Arial"/>
              <a:ea typeface="Arial"/>
              <a:cs typeface="Arial"/>
              <a:sym typeface="Arial"/>
            </a:endParaRPr>
          </a:p>
        </p:txBody>
      </p:sp>
      <p:pic>
        <p:nvPicPr>
          <p:cNvPr id="313" name="Google Shape;313;p26"/>
          <p:cNvPicPr preferRelativeResize="0"/>
          <p:nvPr/>
        </p:nvPicPr>
        <p:blipFill rotWithShape="1">
          <a:blip r:embed="rId3">
            <a:alphaModFix/>
          </a:blip>
          <a:srcRect/>
          <a:stretch/>
        </p:blipFill>
        <p:spPr>
          <a:xfrm>
            <a:off x="7068312" y="4329338"/>
            <a:ext cx="3713538" cy="2474561"/>
          </a:xfrm>
          <a:prstGeom prst="rect">
            <a:avLst/>
          </a:prstGeom>
          <a:noFill/>
          <a:ln>
            <a:noFill/>
          </a:ln>
        </p:spPr>
      </p:pic>
      <p:sp>
        <p:nvSpPr>
          <p:cNvPr id="314" name="Google Shape;314;p26"/>
          <p:cNvSpPr txBox="1"/>
          <p:nvPr/>
        </p:nvSpPr>
        <p:spPr>
          <a:xfrm>
            <a:off x="772617" y="3590509"/>
            <a:ext cx="9304637" cy="738829"/>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200000"/>
              </a:lnSpc>
              <a:spcBef>
                <a:spcPts val="0"/>
              </a:spcBef>
              <a:spcAft>
                <a:spcPts val="0"/>
              </a:spcAft>
              <a:buClr>
                <a:srgbClr val="262626"/>
              </a:buClr>
              <a:buSzPts val="1600"/>
              <a:buFont typeface="Noto Sans Symbols"/>
              <a:buChar char="❑"/>
            </a:pPr>
            <a:r>
              <a:rPr lang="en-US" sz="1800" b="1" i="0" u="sng" strike="noStrike" cap="none" dirty="0">
                <a:solidFill>
                  <a:srgbClr val="262626"/>
                </a:solidFill>
                <a:latin typeface="Arial"/>
                <a:ea typeface="Arial"/>
                <a:cs typeface="Arial"/>
                <a:sym typeface="Arial"/>
              </a:rPr>
              <a:t>Limited resources</a:t>
            </a:r>
            <a:r>
              <a:rPr lang="en-US" sz="1800" b="1" i="0" u="none" strike="noStrike" cap="none" dirty="0">
                <a:solidFill>
                  <a:srgbClr val="262626"/>
                </a:solidFill>
                <a:latin typeface="Arial"/>
                <a:ea typeface="Arial"/>
                <a:cs typeface="Arial"/>
                <a:sym typeface="Arial"/>
              </a:rPr>
              <a:t>: 3 timesteps per second (100,000 timesteps ≈ 9 hours) </a:t>
            </a:r>
            <a:endParaRPr sz="1800" b="1" i="0" u="sng" strike="noStrike" cap="none" dirty="0">
              <a:solidFill>
                <a:srgbClr val="26262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500"/>
                                        <p:tgtEl>
                                          <p:spTgt spid="3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gtEl>
                                        <p:attrNameLst>
                                          <p:attrName>style.visibility</p:attrName>
                                        </p:attrNameLst>
                                      </p:cBhvr>
                                      <p:to>
                                        <p:strVal val="visible"/>
                                      </p:to>
                                    </p:set>
                                    <p:animEffect transition="in" filter="fade">
                                      <p:cBhvr>
                                        <p:cTn id="12"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25"/>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224" name="Google Shape;224;p25"/>
          <p:cNvSpPr txBox="1">
            <a:spLocks noGrp="1"/>
          </p:cNvSpPr>
          <p:nvPr>
            <p:ph type="ctrTitle"/>
          </p:nvPr>
        </p:nvSpPr>
        <p:spPr>
          <a:xfrm>
            <a:off x="609241" y="3057524"/>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sz="4800" dirty="0"/>
              <a:t>Results</a:t>
            </a:r>
            <a:endParaRPr sz="4800" dirty="0"/>
          </a:p>
        </p:txBody>
      </p:sp>
      <p:sp>
        <p:nvSpPr>
          <p:cNvPr id="225" name="Google Shape;225;p25"/>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3606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0"/>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dirty="0">
                <a:solidFill>
                  <a:srgbClr val="262626"/>
                </a:solidFill>
              </a:rPr>
              <a:t>THE LEARNING PROCESS</a:t>
            </a:r>
            <a:endParaRPr sz="1800" b="0" i="0" u="none" strike="noStrike" cap="none" dirty="0">
              <a:solidFill>
                <a:srgbClr val="262626"/>
              </a:solidFill>
              <a:latin typeface="Arial"/>
              <a:ea typeface="Arial"/>
              <a:cs typeface="Arial"/>
              <a:sym typeface="Arial"/>
            </a:endParaRPr>
          </a:p>
        </p:txBody>
      </p:sp>
      <p:sp>
        <p:nvSpPr>
          <p:cNvPr id="320" name="Google Shape;320;p10"/>
          <p:cNvSpPr txBox="1">
            <a:spLocks noGrp="1"/>
          </p:cNvSpPr>
          <p:nvPr>
            <p:ph type="title"/>
          </p:nvPr>
        </p:nvSpPr>
        <p:spPr>
          <a:xfrm>
            <a:off x="663462" y="894392"/>
            <a:ext cx="8301668"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dirty="0"/>
              <a:t>Multi-stage learning</a:t>
            </a:r>
            <a:endParaRPr sz="1800" dirty="0"/>
          </a:p>
        </p:txBody>
      </p:sp>
      <p:sp>
        <p:nvSpPr>
          <p:cNvPr id="321" name="Google Shape;321;p10"/>
          <p:cNvSpPr txBox="1"/>
          <p:nvPr/>
        </p:nvSpPr>
        <p:spPr>
          <a:xfrm>
            <a:off x="943100" y="1317738"/>
            <a:ext cx="7077213" cy="13233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Drone and target at same position and drone is upright.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First – only stabilization reward (penalty for pitch and roll only).</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dirty="0">
                <a:solidFill>
                  <a:schemeClr val="dk1"/>
                </a:solidFill>
              </a:rPr>
              <a:t>Second – add vertical distance reward.</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Third – add horizontal distance reward.</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dirty="0">
                <a:solidFill>
                  <a:schemeClr val="dk1"/>
                </a:solidFill>
              </a:rPr>
              <a:t>Result policy: drop slowly enough to not crash before termination.</a:t>
            </a:r>
            <a:endParaRPr sz="1600" b="0" i="0" u="none" strike="noStrike" cap="none" dirty="0">
              <a:solidFill>
                <a:schemeClr val="dk1"/>
              </a:solidFill>
              <a:latin typeface="Arial"/>
              <a:ea typeface="Arial"/>
              <a:cs typeface="Arial"/>
              <a:sym typeface="Arial"/>
            </a:endParaRPr>
          </a:p>
        </p:txBody>
      </p:sp>
      <p:pic>
        <p:nvPicPr>
          <p:cNvPr id="3" name="Picture 2" descr="A graph with blue lines&#10;&#10;Description automatically generated">
            <a:extLst>
              <a:ext uri="{FF2B5EF4-FFF2-40B4-BE49-F238E27FC236}">
                <a16:creationId xmlns:a16="http://schemas.microsoft.com/office/drawing/2014/main" id="{64F6EF4D-7F27-51DE-15C3-6E590A0BC323}"/>
              </a:ext>
            </a:extLst>
          </p:cNvPr>
          <p:cNvPicPr>
            <a:picLocks noChangeAspect="1"/>
          </p:cNvPicPr>
          <p:nvPr/>
        </p:nvPicPr>
        <p:blipFill>
          <a:blip r:embed="rId3"/>
          <a:stretch>
            <a:fillRect/>
          </a:stretch>
        </p:blipFill>
        <p:spPr>
          <a:xfrm>
            <a:off x="8209355" y="454417"/>
            <a:ext cx="2838377" cy="2128784"/>
          </a:xfrm>
          <a:prstGeom prst="rect">
            <a:avLst/>
          </a:prstGeom>
        </p:spPr>
      </p:pic>
      <p:pic>
        <p:nvPicPr>
          <p:cNvPr id="5" name="Picture 4" descr="A graph with orange lines&#10;&#10;Description automatically generated">
            <a:extLst>
              <a:ext uri="{FF2B5EF4-FFF2-40B4-BE49-F238E27FC236}">
                <a16:creationId xmlns:a16="http://schemas.microsoft.com/office/drawing/2014/main" id="{528D59FC-BD07-23DB-6FE8-03FBA6345529}"/>
              </a:ext>
            </a:extLst>
          </p:cNvPr>
          <p:cNvPicPr>
            <a:picLocks noChangeAspect="1"/>
          </p:cNvPicPr>
          <p:nvPr/>
        </p:nvPicPr>
        <p:blipFill>
          <a:blip r:embed="rId4"/>
          <a:stretch>
            <a:fillRect/>
          </a:stretch>
        </p:blipFill>
        <p:spPr>
          <a:xfrm>
            <a:off x="8291651" y="2529525"/>
            <a:ext cx="2838377" cy="2128784"/>
          </a:xfrm>
          <a:prstGeom prst="rect">
            <a:avLst/>
          </a:prstGeom>
        </p:spPr>
      </p:pic>
      <p:pic>
        <p:nvPicPr>
          <p:cNvPr id="7" name="Picture 6" descr="A green line graph with white text&#10;&#10;Description automatically generated">
            <a:extLst>
              <a:ext uri="{FF2B5EF4-FFF2-40B4-BE49-F238E27FC236}">
                <a16:creationId xmlns:a16="http://schemas.microsoft.com/office/drawing/2014/main" id="{F34DD255-C720-0837-0BA3-3F4D8CED936B}"/>
              </a:ext>
            </a:extLst>
          </p:cNvPr>
          <p:cNvPicPr>
            <a:picLocks noChangeAspect="1"/>
          </p:cNvPicPr>
          <p:nvPr/>
        </p:nvPicPr>
        <p:blipFill>
          <a:blip r:embed="rId5"/>
          <a:stretch>
            <a:fillRect/>
          </a:stretch>
        </p:blipFill>
        <p:spPr>
          <a:xfrm>
            <a:off x="8287501" y="4539425"/>
            <a:ext cx="2838377" cy="2128784"/>
          </a:xfrm>
          <a:prstGeom prst="rect">
            <a:avLst/>
          </a:prstGeom>
        </p:spPr>
      </p:pic>
      <p:sp>
        <p:nvSpPr>
          <p:cNvPr id="8" name="Google Shape;320;p10">
            <a:extLst>
              <a:ext uri="{FF2B5EF4-FFF2-40B4-BE49-F238E27FC236}">
                <a16:creationId xmlns:a16="http://schemas.microsoft.com/office/drawing/2014/main" id="{DC602D22-E240-974E-A885-CDFA38C2C7C9}"/>
              </a:ext>
            </a:extLst>
          </p:cNvPr>
          <p:cNvSpPr txBox="1">
            <a:spLocks/>
          </p:cNvSpPr>
          <p:nvPr/>
        </p:nvSpPr>
        <p:spPr>
          <a:xfrm>
            <a:off x="663462" y="2791082"/>
            <a:ext cx="8301668" cy="42334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262626"/>
              </a:buClr>
              <a:buSzPts val="1800"/>
              <a:buFont typeface="Arial"/>
              <a:buNone/>
              <a:defRPr sz="2800" b="0" i="0" u="none" strike="noStrike" cap="none">
                <a:solidFill>
                  <a:srgbClr val="26262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342900" indent="-342900">
              <a:buSzPts val="1600"/>
              <a:buFont typeface="Noto Sans Symbols"/>
              <a:buChar char="❑"/>
            </a:pPr>
            <a:r>
              <a:rPr lang="en-US" sz="1600" dirty="0"/>
              <a:t>Improvements</a:t>
            </a:r>
            <a:endParaRPr lang="en-US" sz="1800" dirty="0"/>
          </a:p>
        </p:txBody>
      </p:sp>
      <mc:AlternateContent xmlns:mc="http://schemas.openxmlformats.org/markup-compatibility/2006" xmlns:a14="http://schemas.microsoft.com/office/drawing/2010/main">
        <mc:Choice Requires="a14">
          <p:sp>
            <p:nvSpPr>
              <p:cNvPr id="9" name="Google Shape;321;p10">
                <a:extLst>
                  <a:ext uri="{FF2B5EF4-FFF2-40B4-BE49-F238E27FC236}">
                    <a16:creationId xmlns:a16="http://schemas.microsoft.com/office/drawing/2014/main" id="{8D6215E6-F7C5-971B-9BBC-32A751E6F1C3}"/>
                  </a:ext>
                </a:extLst>
              </p:cNvPr>
              <p:cNvSpPr txBox="1"/>
              <p:nvPr/>
            </p:nvSpPr>
            <p:spPr>
              <a:xfrm>
                <a:off x="938950" y="3214428"/>
                <a:ext cx="7077213" cy="169010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Multi-stage was discontinued to save human time.</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dirty="0">
                    <a:solidFill>
                      <a:schemeClr val="dk1"/>
                    </a:solidFill>
                  </a:rPr>
                  <a:t>Positive constant reward was added.</a:t>
                </a:r>
                <a:endParaRPr lang="en-US" sz="16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Increased policy and value network width.</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dirty="0">
                    <a:solidFill>
                      <a:schemeClr val="dk1"/>
                    </a:solidFill>
                  </a:rPr>
                  <a:t>Physical action scaling = </a:t>
                </a:r>
                <a14:m>
                  <m:oMath xmlns:m="http://schemas.openxmlformats.org/officeDocument/2006/math">
                    <m:d>
                      <m:dPr>
                        <m:begChr m:val="["/>
                        <m:endChr m:val="]"/>
                        <m:ctrlPr>
                          <a:rPr lang="en-US" sz="1600" b="0" i="1" smtClean="0">
                            <a:solidFill>
                              <a:schemeClr val="dk1"/>
                            </a:solidFill>
                            <a:latin typeface="Cambria Math" panose="02040503050406030204" pitchFamily="18" charset="0"/>
                          </a:rPr>
                        </m:ctrlPr>
                      </m:dPr>
                      <m:e>
                        <m:r>
                          <a:rPr lang="en-US" sz="1600" b="0" i="1" smtClean="0">
                            <a:solidFill>
                              <a:schemeClr val="dk1"/>
                            </a:solidFill>
                            <a:latin typeface="Cambria Math" panose="02040503050406030204" pitchFamily="18" charset="0"/>
                          </a:rPr>
                          <m:t>0,</m:t>
                        </m:r>
                        <m:f>
                          <m:fPr>
                            <m:ctrlPr>
                              <a:rPr lang="en-US" sz="1600" b="0" i="1" smtClean="0">
                                <a:solidFill>
                                  <a:schemeClr val="dk1"/>
                                </a:solidFill>
                                <a:latin typeface="Cambria Math" panose="02040503050406030204" pitchFamily="18" charset="0"/>
                              </a:rPr>
                            </m:ctrlPr>
                          </m:fPr>
                          <m:num>
                            <m:sSub>
                              <m:sSubPr>
                                <m:ctrlPr>
                                  <a:rPr lang="en-US" sz="1600" b="0" i="1" smtClean="0">
                                    <a:solidFill>
                                      <a:schemeClr val="dk1"/>
                                    </a:solidFill>
                                    <a:latin typeface="Cambria Math" panose="02040503050406030204" pitchFamily="18" charset="0"/>
                                  </a:rPr>
                                </m:ctrlPr>
                              </m:sSubPr>
                              <m:e>
                                <m:r>
                                  <a:rPr lang="en-US" sz="1600" b="0" i="1" smtClean="0">
                                    <a:solidFill>
                                      <a:schemeClr val="dk1"/>
                                    </a:solidFill>
                                    <a:latin typeface="Cambria Math" panose="02040503050406030204" pitchFamily="18" charset="0"/>
                                  </a:rPr>
                                  <m:t>2.5</m:t>
                                </m:r>
                                <m:r>
                                  <a:rPr lang="en-US" sz="1600" b="0" i="1" smtClean="0">
                                    <a:solidFill>
                                      <a:schemeClr val="dk1"/>
                                    </a:solidFill>
                                    <a:latin typeface="Cambria Math" panose="02040503050406030204" pitchFamily="18" charset="0"/>
                                  </a:rPr>
                                  <m:t>𝑤</m:t>
                                </m:r>
                              </m:e>
                              <m:sub>
                                <m:r>
                                  <a:rPr lang="en-US" sz="1600" b="0" i="1" smtClean="0">
                                    <a:solidFill>
                                      <a:schemeClr val="dk1"/>
                                    </a:solidFill>
                                    <a:latin typeface="Cambria Math" panose="02040503050406030204" pitchFamily="18" charset="0"/>
                                  </a:rPr>
                                  <m:t>𝑑𝑟𝑜𝑛𝑒</m:t>
                                </m:r>
                              </m:sub>
                            </m:sSub>
                          </m:num>
                          <m:den>
                            <m:r>
                              <a:rPr lang="en-US" sz="1600" b="0" i="1" smtClean="0">
                                <a:solidFill>
                                  <a:schemeClr val="dk1"/>
                                </a:solidFill>
                                <a:latin typeface="Cambria Math" panose="02040503050406030204" pitchFamily="18" charset="0"/>
                              </a:rPr>
                              <m:t>4</m:t>
                            </m:r>
                          </m:den>
                        </m:f>
                      </m:e>
                    </m:d>
                  </m:oMath>
                </a14:m>
                <a:r>
                  <a:rPr lang="en-US" sz="1600" b="0" i="0" u="none" strike="noStrike" cap="none" dirty="0">
                    <a:solidFill>
                      <a:schemeClr val="dk1"/>
                    </a:solidFill>
                    <a:latin typeface="Arial"/>
                    <a:ea typeface="Arial"/>
                    <a:cs typeface="Arial"/>
                    <a:sym typeface="Arial"/>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dirty="0">
                    <a:solidFill>
                      <a:schemeClr val="dk1"/>
                    </a:solidFill>
                  </a:rPr>
                  <a:t>More timesteps (as many as we can)</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chemeClr val="dk1"/>
                    </a:solidFill>
                    <a:latin typeface="Arial"/>
                    <a:ea typeface="Arial"/>
                    <a:cs typeface="Arial"/>
                    <a:sym typeface="Arial"/>
                  </a:rPr>
                  <a:t>R</a:t>
                </a:r>
                <a:r>
                  <a:rPr lang="en-US" sz="1600" dirty="0">
                    <a:solidFill>
                      <a:schemeClr val="dk1"/>
                    </a:solidFill>
                  </a:rPr>
                  <a:t>esult…</a:t>
                </a:r>
                <a:endParaRPr lang="en-US" sz="1600" b="0" i="0" u="none" strike="noStrike" cap="none" dirty="0">
                  <a:solidFill>
                    <a:schemeClr val="dk1"/>
                  </a:solidFill>
                  <a:latin typeface="Arial"/>
                  <a:ea typeface="Arial"/>
                  <a:cs typeface="Arial"/>
                  <a:sym typeface="Arial"/>
                </a:endParaRPr>
              </a:p>
            </p:txBody>
          </p:sp>
        </mc:Choice>
        <mc:Fallback xmlns="">
          <p:sp>
            <p:nvSpPr>
              <p:cNvPr id="9" name="Google Shape;321;p10">
                <a:extLst>
                  <a:ext uri="{FF2B5EF4-FFF2-40B4-BE49-F238E27FC236}">
                    <a16:creationId xmlns:a16="http://schemas.microsoft.com/office/drawing/2014/main" id="{8D6215E6-F7C5-971B-9BBC-32A751E6F1C3}"/>
                  </a:ext>
                </a:extLst>
              </p:cNvPr>
              <p:cNvSpPr txBox="1">
                <a:spLocks noRot="1" noChangeAspect="1" noMove="1" noResize="1" noEditPoints="1" noAdjustHandles="1" noChangeArrowheads="1" noChangeShapeType="1" noTextEdit="1"/>
              </p:cNvSpPr>
              <p:nvPr/>
            </p:nvSpPr>
            <p:spPr>
              <a:xfrm>
                <a:off x="938950" y="3214428"/>
                <a:ext cx="7077213" cy="1690102"/>
              </a:xfrm>
              <a:prstGeom prst="rect">
                <a:avLst/>
              </a:prstGeom>
              <a:blipFill>
                <a:blip r:embed="rId6"/>
                <a:stretch>
                  <a:fillRect l="-517" t="-1799" b="-3957"/>
                </a:stretch>
              </a:blipFill>
              <a:ln>
                <a:noFill/>
              </a:ln>
            </p:spPr>
            <p:txBody>
              <a:bodyPr/>
              <a:lstStyle/>
              <a:p>
                <a:r>
                  <a:rPr lang="en-US">
                    <a:noFill/>
                  </a:rPr>
                  <a:t> </a:t>
                </a:r>
              </a:p>
            </p:txBody>
          </p:sp>
        </mc:Fallback>
      </mc:AlternateContent>
      <p:pic>
        <p:nvPicPr>
          <p:cNvPr id="4" name="Picture 3" descr="A graph of a graph&#10;&#10;Description automatically generated with medium confidence">
            <a:extLst>
              <a:ext uri="{FF2B5EF4-FFF2-40B4-BE49-F238E27FC236}">
                <a16:creationId xmlns:a16="http://schemas.microsoft.com/office/drawing/2014/main" id="{E3FF74D4-7536-C06A-2E46-32A174B531E7}"/>
              </a:ext>
            </a:extLst>
          </p:cNvPr>
          <p:cNvPicPr>
            <a:picLocks noChangeAspect="1"/>
          </p:cNvPicPr>
          <p:nvPr/>
        </p:nvPicPr>
        <p:blipFill>
          <a:blip r:embed="rId7"/>
          <a:stretch>
            <a:fillRect/>
          </a:stretch>
        </p:blipFill>
        <p:spPr>
          <a:xfrm>
            <a:off x="4206563" y="4687772"/>
            <a:ext cx="2675949" cy="2006962"/>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67B68C74-F9D8-9D79-DA11-FC4DCC20FE03}"/>
              </a:ext>
            </a:extLst>
          </p:cNvPr>
          <p:cNvPicPr>
            <a:picLocks noChangeAspect="1"/>
          </p:cNvPicPr>
          <p:nvPr/>
        </p:nvPicPr>
        <p:blipFill>
          <a:blip r:embed="rId8"/>
          <a:stretch>
            <a:fillRect/>
          </a:stretch>
        </p:blipFill>
        <p:spPr>
          <a:xfrm>
            <a:off x="6742693" y="4687772"/>
            <a:ext cx="2675949" cy="20069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childTnLst>
                                </p:cTn>
                              </p:par>
                              <p:par>
                                <p:cTn id="8" presetID="10" presetClass="entr" presetSubtype="0"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500"/>
                                        <p:tgtEl>
                                          <p:spTgt spid="32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3" name="Google Shape;223;p25"/>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224" name="Google Shape;224;p25"/>
          <p:cNvSpPr txBox="1">
            <a:spLocks noGrp="1"/>
          </p:cNvSpPr>
          <p:nvPr>
            <p:ph type="ctrTitle"/>
          </p:nvPr>
        </p:nvSpPr>
        <p:spPr>
          <a:xfrm>
            <a:off x="609241" y="3057524"/>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sz="4800" dirty="0"/>
              <a:t>Thank you!</a:t>
            </a:r>
            <a:br>
              <a:rPr lang="en-US" sz="4800" dirty="0"/>
            </a:br>
            <a:r>
              <a:rPr lang="en-US" sz="3200" dirty="0"/>
              <a:t>Questions?</a:t>
            </a:r>
            <a:endParaRPr sz="4800" dirty="0"/>
          </a:p>
        </p:txBody>
      </p:sp>
      <p:sp>
        <p:nvSpPr>
          <p:cNvPr id="225" name="Google Shape;225;p25"/>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0775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23"/>
          <p:cNvSpPr/>
          <p:nvPr/>
        </p:nvSpPr>
        <p:spPr>
          <a:xfrm>
            <a:off x="0" y="2"/>
            <a:ext cx="11269336" cy="2008639"/>
          </a:xfrm>
          <a:custGeom>
            <a:avLst/>
            <a:gdLst/>
            <a:ahLst/>
            <a:cxnLst/>
            <a:rect l="l" t="t" r="r" b="b"/>
            <a:pathLst>
              <a:path w="11269336" h="2323145" extrusionOk="0">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104" name="Google Shape;104;p23"/>
          <p:cNvSpPr txBox="1">
            <a:spLocks noGrp="1"/>
          </p:cNvSpPr>
          <p:nvPr>
            <p:ph type="ctrTitle"/>
          </p:nvPr>
        </p:nvSpPr>
        <p:spPr>
          <a:xfrm>
            <a:off x="609241" y="3057524"/>
            <a:ext cx="10973518" cy="742951"/>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0"/>
              </a:spcBef>
              <a:spcAft>
                <a:spcPts val="0"/>
              </a:spcAft>
              <a:buClr>
                <a:srgbClr val="262626"/>
              </a:buClr>
              <a:buSzPts val="2800"/>
              <a:buFont typeface="Arial"/>
              <a:buNone/>
            </a:pPr>
            <a:r>
              <a:rPr lang="en-US" sz="4800"/>
              <a:t>BACKGROUND</a:t>
            </a:r>
            <a:endParaRPr sz="4800"/>
          </a:p>
        </p:txBody>
      </p:sp>
      <p:sp>
        <p:nvSpPr>
          <p:cNvPr id="105" name="Google Shape;105;p23"/>
          <p:cNvSpPr/>
          <p:nvPr/>
        </p:nvSpPr>
        <p:spPr>
          <a:xfrm>
            <a:off x="5307088" y="6277971"/>
            <a:ext cx="6884912" cy="580030"/>
          </a:xfrm>
          <a:custGeom>
            <a:avLst/>
            <a:gdLst/>
            <a:ahLst/>
            <a:cxnLst/>
            <a:rect l="l" t="t" r="r" b="b"/>
            <a:pathLst>
              <a:path w="6884912" h="1161397" extrusionOk="0">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4"/>
          <p:cNvSpPr txBox="1">
            <a:spLocks noGrp="1"/>
          </p:cNvSpPr>
          <p:nvPr>
            <p:ph type="title"/>
          </p:nvPr>
        </p:nvSpPr>
        <p:spPr>
          <a:xfrm>
            <a:off x="684260" y="767373"/>
            <a:ext cx="7299371"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dirty="0"/>
              <a:t>WHAT IS RL?</a:t>
            </a:r>
            <a:endParaRPr sz="1800" dirty="0"/>
          </a:p>
        </p:txBody>
      </p:sp>
      <p:sp>
        <p:nvSpPr>
          <p:cNvPr id="139" name="Google Shape;139;p4"/>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BACKGROUND - REINFORCEMENT LEARNING BASICS</a:t>
            </a:r>
            <a:endParaRPr sz="1800" b="0" i="0" u="none" strike="noStrike" cap="none">
              <a:solidFill>
                <a:srgbClr val="262626"/>
              </a:solidFill>
              <a:latin typeface="Arial"/>
              <a:ea typeface="Arial"/>
              <a:cs typeface="Arial"/>
              <a:sym typeface="Arial"/>
            </a:endParaRPr>
          </a:p>
        </p:txBody>
      </p:sp>
      <p:sp>
        <p:nvSpPr>
          <p:cNvPr id="140" name="Google Shape;140;p4"/>
          <p:cNvSpPr txBox="1"/>
          <p:nvPr/>
        </p:nvSpPr>
        <p:spPr>
          <a:xfrm>
            <a:off x="963898" y="1190719"/>
            <a:ext cx="707721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 a </a:t>
            </a:r>
            <a:r>
              <a:rPr lang="en-US" sz="1800" b="1" i="0" u="none" strike="noStrike" cap="none">
                <a:solidFill>
                  <a:schemeClr val="dk1"/>
                </a:solidFill>
                <a:latin typeface="Arial"/>
                <a:ea typeface="Arial"/>
                <a:cs typeface="Arial"/>
                <a:sym typeface="Arial"/>
              </a:rPr>
              <a:t>Reinforcement Learning</a:t>
            </a:r>
            <a:r>
              <a:rPr lang="en-US" sz="1800" b="0" i="0" u="none" strike="noStrike" cap="none">
                <a:solidFill>
                  <a:schemeClr val="dk1"/>
                </a:solidFill>
                <a:latin typeface="Arial"/>
                <a:ea typeface="Arial"/>
                <a:cs typeface="Arial"/>
                <a:sym typeface="Arial"/>
              </a:rPr>
              <a:t> problem, an </a:t>
            </a:r>
            <a:r>
              <a:rPr lang="en-US" sz="1800" b="1" i="0" u="none" strike="noStrike" cap="none">
                <a:solidFill>
                  <a:schemeClr val="dk1"/>
                </a:solidFill>
                <a:latin typeface="Arial"/>
                <a:ea typeface="Arial"/>
                <a:cs typeface="Arial"/>
                <a:sym typeface="Arial"/>
              </a:rPr>
              <a:t>agent</a:t>
            </a:r>
            <a:r>
              <a:rPr lang="en-US" sz="1800" b="0" i="0" u="none" strike="noStrike" cap="none">
                <a:solidFill>
                  <a:schemeClr val="dk1"/>
                </a:solidFill>
                <a:latin typeface="Arial"/>
                <a:ea typeface="Arial"/>
                <a:cs typeface="Arial"/>
                <a:sym typeface="Arial"/>
              </a:rPr>
              <a:t> can take </a:t>
            </a:r>
            <a:r>
              <a:rPr lang="en-US" sz="1800" b="1" i="0" u="none" strike="noStrike" cap="none">
                <a:solidFill>
                  <a:schemeClr val="dk1"/>
                </a:solidFill>
                <a:latin typeface="Arial"/>
                <a:ea typeface="Arial"/>
                <a:cs typeface="Arial"/>
                <a:sym typeface="Arial"/>
              </a:rPr>
              <a:t>actions</a:t>
            </a:r>
            <a:r>
              <a:rPr lang="en-US" sz="1800" b="0" i="0" u="none" strike="noStrike" cap="none">
                <a:solidFill>
                  <a:schemeClr val="dk1"/>
                </a:solidFill>
                <a:latin typeface="Arial"/>
                <a:ea typeface="Arial"/>
                <a:cs typeface="Arial"/>
                <a:sym typeface="Arial"/>
              </a:rPr>
              <a:t> in a dynamic </a:t>
            </a:r>
            <a:r>
              <a:rPr lang="en-US" sz="1800" b="1" i="0" u="none" strike="noStrike" cap="none">
                <a:solidFill>
                  <a:schemeClr val="dk1"/>
                </a:solidFill>
                <a:latin typeface="Arial"/>
                <a:ea typeface="Arial"/>
                <a:cs typeface="Arial"/>
                <a:sym typeface="Arial"/>
              </a:rPr>
              <a:t>environment </a:t>
            </a:r>
            <a:r>
              <a:rPr lang="en-US" sz="1800" b="0" i="0" u="none" strike="noStrike" cap="none">
                <a:solidFill>
                  <a:schemeClr val="dk1"/>
                </a:solidFill>
                <a:latin typeface="Arial"/>
                <a:ea typeface="Arial"/>
                <a:cs typeface="Arial"/>
                <a:sym typeface="Arial"/>
              </a:rPr>
              <a:t>and receive </a:t>
            </a:r>
            <a:r>
              <a:rPr lang="en-US" sz="1800" b="1" i="0" u="none" strike="noStrike" cap="none">
                <a:solidFill>
                  <a:schemeClr val="dk1"/>
                </a:solidFill>
                <a:latin typeface="Arial"/>
                <a:ea typeface="Arial"/>
                <a:cs typeface="Arial"/>
                <a:sym typeface="Arial"/>
              </a:rPr>
              <a:t>rewards</a:t>
            </a:r>
            <a:r>
              <a:rPr lang="en-US" sz="1800" b="0" i="0" u="none" strike="noStrike" cap="none">
                <a:solidFill>
                  <a:schemeClr val="dk1"/>
                </a:solidFill>
                <a:latin typeface="Arial"/>
                <a:ea typeface="Arial"/>
                <a:cs typeface="Arial"/>
                <a:sym typeface="Arial"/>
              </a:rPr>
              <a:t>, which help the agent improve its behavior.</a:t>
            </a:r>
            <a:endParaRPr sz="1800" b="0" i="0" u="none" strike="noStrike" cap="none">
              <a:solidFill>
                <a:schemeClr val="dk1"/>
              </a:solidFill>
              <a:latin typeface="Arial"/>
              <a:ea typeface="Arial"/>
              <a:cs typeface="Arial"/>
              <a:sym typeface="Arial"/>
            </a:endParaRPr>
          </a:p>
        </p:txBody>
      </p:sp>
      <p:sp>
        <p:nvSpPr>
          <p:cNvPr id="141" name="Google Shape;141;p4"/>
          <p:cNvSpPr txBox="1"/>
          <p:nvPr/>
        </p:nvSpPr>
        <p:spPr>
          <a:xfrm>
            <a:off x="663462" y="2301952"/>
            <a:ext cx="618812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AN RL PROBLEM IS DEFINED BY:</a:t>
            </a:r>
            <a:endParaRPr sz="1800" b="0" i="0" u="none" strike="noStrike" cap="none">
              <a:solidFill>
                <a:srgbClr val="262626"/>
              </a:solidFill>
              <a:latin typeface="Arial"/>
              <a:ea typeface="Arial"/>
              <a:cs typeface="Arial"/>
              <a:sym typeface="Arial"/>
            </a:endParaRPr>
          </a:p>
        </p:txBody>
      </p:sp>
      <p:sp>
        <p:nvSpPr>
          <p:cNvPr id="142" name="Google Shape;142;p4"/>
          <p:cNvSpPr txBox="1"/>
          <p:nvPr/>
        </p:nvSpPr>
        <p:spPr>
          <a:xfrm>
            <a:off x="943100" y="2680963"/>
            <a:ext cx="7416696" cy="1477328"/>
          </a:xfrm>
          <a:prstGeom prst="rect">
            <a:avLst/>
          </a:prstGeom>
          <a:blipFill rotWithShape="1">
            <a:blip r:embed="rId3">
              <a:alphaModFix/>
            </a:blip>
            <a:stretch>
              <a:fillRect l="-655" t="-1651" r="-80" b="-61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143" name="Google Shape;143;p4"/>
          <p:cNvSpPr txBox="1"/>
          <p:nvPr/>
        </p:nvSpPr>
        <p:spPr>
          <a:xfrm>
            <a:off x="678689" y="4437416"/>
            <a:ext cx="618812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800"/>
              <a:buFont typeface="Noto Sans Symbols"/>
              <a:buChar char="❑"/>
            </a:pPr>
            <a:r>
              <a:rPr lang="en-US" sz="1800" b="0" i="0" u="none" strike="noStrike" cap="none" dirty="0">
                <a:solidFill>
                  <a:srgbClr val="262626"/>
                </a:solidFill>
                <a:latin typeface="Arial"/>
                <a:ea typeface="Arial"/>
                <a:cs typeface="Arial"/>
                <a:sym typeface="Arial"/>
              </a:rPr>
              <a:t>RL OUTCOMES</a:t>
            </a:r>
            <a:endParaRPr sz="1800" b="0" i="0" u="none" strike="noStrike" cap="none" dirty="0">
              <a:solidFill>
                <a:srgbClr val="262626"/>
              </a:solidFill>
              <a:latin typeface="Arial"/>
              <a:ea typeface="Arial"/>
              <a:cs typeface="Arial"/>
              <a:sym typeface="Arial"/>
            </a:endParaRPr>
          </a:p>
        </p:txBody>
      </p:sp>
      <p:sp>
        <p:nvSpPr>
          <p:cNvPr id="144" name="Google Shape;144;p4"/>
          <p:cNvSpPr txBox="1"/>
          <p:nvPr/>
        </p:nvSpPr>
        <p:spPr>
          <a:xfrm>
            <a:off x="958327" y="4845276"/>
            <a:ext cx="8100975" cy="646331"/>
          </a:xfrm>
          <a:prstGeom prst="rect">
            <a:avLst/>
          </a:prstGeom>
          <a:blipFill rotWithShape="1">
            <a:blip r:embed="rId4">
              <a:alphaModFix/>
            </a:blip>
            <a:stretch>
              <a:fillRect l="-600" t="-3769" b="-1509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45" name="Google Shape;145;p4"/>
          <p:cNvSpPr/>
          <p:nvPr/>
        </p:nvSpPr>
        <p:spPr>
          <a:xfrm>
            <a:off x="8539183" y="2122978"/>
            <a:ext cx="807522" cy="646331"/>
          </a:xfrm>
          <a:prstGeom prst="roundRect">
            <a:avLst>
              <a:gd name="adj" fmla="val 16667"/>
            </a:avLst>
          </a:prstGeom>
          <a:solidFill>
            <a:schemeClr val="accent1"/>
          </a:solidFill>
          <a:ln w="12700" cap="flat" cmpd="sng">
            <a:solidFill>
              <a:srgbClr val="4627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Agent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Arial"/>
                <a:ea typeface="Arial"/>
                <a:cs typeface="Arial"/>
                <a:sym typeface="Arial"/>
              </a:rPr>
              <a:t>state (s)</a:t>
            </a:r>
            <a:endParaRPr sz="1000" b="0" i="0" u="none" strike="noStrike" cap="none">
              <a:solidFill>
                <a:schemeClr val="lt1"/>
              </a:solidFill>
              <a:latin typeface="Arial"/>
              <a:ea typeface="Arial"/>
              <a:cs typeface="Arial"/>
              <a:sym typeface="Arial"/>
            </a:endParaRPr>
          </a:p>
        </p:txBody>
      </p:sp>
      <p:sp>
        <p:nvSpPr>
          <p:cNvPr id="146" name="Google Shape;146;p4"/>
          <p:cNvSpPr/>
          <p:nvPr/>
        </p:nvSpPr>
        <p:spPr>
          <a:xfrm>
            <a:off x="10256667" y="1492838"/>
            <a:ext cx="1239472" cy="1736448"/>
          </a:xfrm>
          <a:prstGeom prst="roundRect">
            <a:avLst>
              <a:gd name="adj" fmla="val 16667"/>
            </a:avLst>
          </a:prstGeom>
          <a:solidFill>
            <a:schemeClr val="accent6"/>
          </a:solidFill>
          <a:ln w="12700" cap="flat" cmpd="sng">
            <a:solidFill>
              <a:srgbClr val="46272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Environment</a:t>
            </a:r>
            <a:endParaRPr sz="1000" b="0" i="0" u="none" strike="noStrike" cap="none">
              <a:solidFill>
                <a:schemeClr val="lt1"/>
              </a:solidFill>
              <a:latin typeface="Arial"/>
              <a:ea typeface="Arial"/>
              <a:cs typeface="Arial"/>
              <a:sym typeface="Arial"/>
            </a:endParaRPr>
          </a:p>
        </p:txBody>
      </p:sp>
      <p:cxnSp>
        <p:nvCxnSpPr>
          <p:cNvPr id="147" name="Google Shape;147;p4"/>
          <p:cNvCxnSpPr/>
          <p:nvPr/>
        </p:nvCxnSpPr>
        <p:spPr>
          <a:xfrm>
            <a:off x="9343737" y="2214587"/>
            <a:ext cx="91293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 name="Google Shape;148;p4"/>
          <p:cNvCxnSpPr/>
          <p:nvPr/>
        </p:nvCxnSpPr>
        <p:spPr>
          <a:xfrm rot="10800000">
            <a:off x="9343737" y="2622448"/>
            <a:ext cx="912930" cy="0"/>
          </a:xfrm>
          <a:prstGeom prst="straightConnector1">
            <a:avLst/>
          </a:prstGeom>
          <a:noFill/>
          <a:ln w="9525" cap="flat" cmpd="sng">
            <a:solidFill>
              <a:schemeClr val="accent5"/>
            </a:solidFill>
            <a:prstDash val="solid"/>
            <a:miter lim="800000"/>
            <a:headEnd type="none" w="sm" len="sm"/>
            <a:tailEnd type="triangle" w="med" len="med"/>
          </a:ln>
        </p:spPr>
      </p:cxnSp>
      <p:sp>
        <p:nvSpPr>
          <p:cNvPr id="149" name="Google Shape;149;p4"/>
          <p:cNvSpPr txBox="1"/>
          <p:nvPr/>
        </p:nvSpPr>
        <p:spPr>
          <a:xfrm>
            <a:off x="9418149" y="1934343"/>
            <a:ext cx="7537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action (a)</a:t>
            </a:r>
            <a:endParaRPr sz="1200" b="0" i="0" u="none" strike="noStrike" cap="none" dirty="0">
              <a:solidFill>
                <a:schemeClr val="dk1"/>
              </a:solidFill>
              <a:latin typeface="Arial"/>
              <a:ea typeface="Arial"/>
              <a:cs typeface="Arial"/>
              <a:sym typeface="Arial"/>
            </a:endParaRPr>
          </a:p>
        </p:txBody>
      </p:sp>
      <p:sp>
        <p:nvSpPr>
          <p:cNvPr id="150" name="Google Shape;150;p4"/>
          <p:cNvSpPr txBox="1"/>
          <p:nvPr/>
        </p:nvSpPr>
        <p:spPr>
          <a:xfrm>
            <a:off x="9297782" y="2634099"/>
            <a:ext cx="100483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reward (r)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new state (s’)</a:t>
            </a:r>
            <a:endParaRPr sz="1200" b="0" i="0" u="none" strike="noStrike" cap="none">
              <a:solidFill>
                <a:schemeClr val="dk1"/>
              </a:solidFill>
              <a:latin typeface="Arial"/>
              <a:ea typeface="Arial"/>
              <a:cs typeface="Arial"/>
              <a:sym typeface="Arial"/>
            </a:endParaRPr>
          </a:p>
        </p:txBody>
      </p:sp>
      <p:grpSp>
        <p:nvGrpSpPr>
          <p:cNvPr id="151" name="Google Shape;151;p4"/>
          <p:cNvGrpSpPr/>
          <p:nvPr/>
        </p:nvGrpSpPr>
        <p:grpSpPr>
          <a:xfrm>
            <a:off x="8630568" y="3586562"/>
            <a:ext cx="2732632" cy="2091690"/>
            <a:chOff x="5243051" y="1028701"/>
            <a:chExt cx="3443750" cy="2613749"/>
          </a:xfrm>
        </p:grpSpPr>
        <p:pic>
          <p:nvPicPr>
            <p:cNvPr id="152" name="Google Shape;152;p4"/>
            <p:cNvPicPr preferRelativeResize="0"/>
            <p:nvPr/>
          </p:nvPicPr>
          <p:blipFill rotWithShape="1">
            <a:blip r:embed="rId5">
              <a:alphaModFix/>
            </a:blip>
            <a:srcRect/>
            <a:stretch/>
          </p:blipFill>
          <p:spPr>
            <a:xfrm>
              <a:off x="5243051" y="1028701"/>
              <a:ext cx="3371850" cy="2613749"/>
            </a:xfrm>
            <a:prstGeom prst="rect">
              <a:avLst/>
            </a:prstGeom>
            <a:noFill/>
            <a:ln>
              <a:noFill/>
            </a:ln>
          </p:spPr>
        </p:pic>
        <p:pic>
          <p:nvPicPr>
            <p:cNvPr id="153" name="Google Shape;153;p4"/>
            <p:cNvPicPr preferRelativeResize="0"/>
            <p:nvPr/>
          </p:nvPicPr>
          <p:blipFill rotWithShape="1">
            <a:blip r:embed="rId6">
              <a:alphaModFix/>
            </a:blip>
            <a:srcRect/>
            <a:stretch/>
          </p:blipFill>
          <p:spPr>
            <a:xfrm>
              <a:off x="5357352" y="1029975"/>
              <a:ext cx="3329449" cy="2397751"/>
            </a:xfrm>
            <a:prstGeom prst="rect">
              <a:avLst/>
            </a:prstGeom>
            <a:noFill/>
            <a:ln>
              <a:noFill/>
            </a:ln>
          </p:spPr>
        </p:pic>
        <p:pic>
          <p:nvPicPr>
            <p:cNvPr id="154" name="Google Shape;154;p4"/>
            <p:cNvPicPr preferRelativeResize="0"/>
            <p:nvPr/>
          </p:nvPicPr>
          <p:blipFill rotWithShape="1">
            <a:blip r:embed="rId7">
              <a:alphaModFix/>
            </a:blip>
            <a:srcRect/>
            <a:stretch/>
          </p:blipFill>
          <p:spPr>
            <a:xfrm>
              <a:off x="7658100" y="2922412"/>
              <a:ext cx="342900" cy="183463"/>
            </a:xfrm>
            <a:prstGeom prst="rect">
              <a:avLst/>
            </a:prstGeom>
            <a:noFill/>
            <a:ln>
              <a:noFill/>
            </a:ln>
          </p:spPr>
        </p:pic>
        <p:pic>
          <p:nvPicPr>
            <p:cNvPr id="155" name="Google Shape;155;p4"/>
            <p:cNvPicPr preferRelativeResize="0"/>
            <p:nvPr/>
          </p:nvPicPr>
          <p:blipFill rotWithShape="1">
            <a:blip r:embed="rId8">
              <a:alphaModFix/>
            </a:blip>
            <a:srcRect/>
            <a:stretch/>
          </p:blipFill>
          <p:spPr>
            <a:xfrm>
              <a:off x="6800851" y="2914650"/>
              <a:ext cx="382214" cy="164141"/>
            </a:xfrm>
            <a:prstGeom prst="rect">
              <a:avLst/>
            </a:prstGeom>
            <a:noFill/>
            <a:ln>
              <a:noFill/>
            </a:ln>
          </p:spPr>
        </p:pic>
        <p:pic>
          <p:nvPicPr>
            <p:cNvPr id="156" name="Google Shape;156;p4"/>
            <p:cNvPicPr preferRelativeResize="0"/>
            <p:nvPr/>
          </p:nvPicPr>
          <p:blipFill rotWithShape="1">
            <a:blip r:embed="rId9">
              <a:alphaModFix/>
            </a:blip>
            <a:srcRect/>
            <a:stretch/>
          </p:blipFill>
          <p:spPr>
            <a:xfrm>
              <a:off x="7258050" y="2171700"/>
              <a:ext cx="324992" cy="585788"/>
            </a:xfrm>
            <a:prstGeom prst="rect">
              <a:avLst/>
            </a:prstGeom>
            <a:noFill/>
            <a:ln>
              <a:noFill/>
            </a:ln>
          </p:spPr>
        </p:pic>
        <p:pic>
          <p:nvPicPr>
            <p:cNvPr id="157" name="Google Shape;157;p4" descr="C:\Users\Dan\Dropbox\Office\CS 188\Ketrina Art\MDPs\AgentTopDown.png"/>
            <p:cNvPicPr preferRelativeResize="0"/>
            <p:nvPr/>
          </p:nvPicPr>
          <p:blipFill rotWithShape="1">
            <a:blip r:embed="rId10">
              <a:alphaModFix/>
            </a:blip>
            <a:srcRect/>
            <a:stretch/>
          </p:blipFill>
          <p:spPr>
            <a:xfrm>
              <a:off x="7103566" y="2686050"/>
              <a:ext cx="611684" cy="5715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500"/>
                                        <p:tgtEl>
                                          <p:spTgt spid="1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5"/>
                                        </p:tgtEl>
                                        <p:attrNameLst>
                                          <p:attrName>style.visibility</p:attrName>
                                        </p:attrNameLst>
                                      </p:cBhvr>
                                      <p:to>
                                        <p:strVal val="visible"/>
                                      </p:to>
                                    </p:set>
                                    <p:animEffect transition="in" filter="fade">
                                      <p:cBhvr>
                                        <p:cTn id="23" dur="500"/>
                                        <p:tgtEl>
                                          <p:spTgt spid="1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10"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500"/>
                                        <p:tgtEl>
                                          <p:spTgt spid="147"/>
                                        </p:tgtEl>
                                      </p:cBhvr>
                                    </p:animEffect>
                                  </p:childTnLst>
                                </p:cTn>
                              </p:par>
                              <p:par>
                                <p:cTn id="30" presetID="10" presetClass="entr" presetSubtype="0" fill="hold" nodeType="with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fade">
                                      <p:cBhvr>
                                        <p:cTn id="38" dur="500"/>
                                        <p:tgtEl>
                                          <p:spTgt spid="15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par>
                                <p:cTn id="44" presetID="10" presetClass="entr" presetSubtype="0" fill="hold" nodeType="withEffect">
                                  <p:stCondLst>
                                    <p:cond delay="0"/>
                                  </p:stCondLst>
                                  <p:childTnLst>
                                    <p:set>
                                      <p:cBhvr>
                                        <p:cTn id="45" dur="1" fill="hold">
                                          <p:stCondLst>
                                            <p:cond delay="0"/>
                                          </p:stCondLst>
                                        </p:cTn>
                                        <p:tgtEl>
                                          <p:spTgt spid="144"/>
                                        </p:tgtEl>
                                        <p:attrNameLst>
                                          <p:attrName>style.visibility</p:attrName>
                                        </p:attrNameLst>
                                      </p:cBhvr>
                                      <p:to>
                                        <p:strVal val="visible"/>
                                      </p:to>
                                    </p:set>
                                    <p:animEffect transition="in" filter="fade">
                                      <p:cBhvr>
                                        <p:cTn id="4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149" grpId="0"/>
      <p:bldP spid="1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7"/>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POLICY VS. VALUE-BASED METHODS</a:t>
            </a:r>
            <a:endParaRPr sz="1800" b="0" i="0" u="none" strike="noStrike" cap="none">
              <a:solidFill>
                <a:srgbClr val="262626"/>
              </a:solidFill>
              <a:latin typeface="Arial"/>
              <a:ea typeface="Arial"/>
              <a:cs typeface="Arial"/>
              <a:sym typeface="Arial"/>
            </a:endParaRPr>
          </a:p>
        </p:txBody>
      </p:sp>
      <p:sp>
        <p:nvSpPr>
          <p:cNvPr id="178" name="Google Shape;178;p7"/>
          <p:cNvSpPr txBox="1">
            <a:spLocks noGrp="1"/>
          </p:cNvSpPr>
          <p:nvPr>
            <p:ph type="title"/>
          </p:nvPr>
        </p:nvSpPr>
        <p:spPr>
          <a:xfrm>
            <a:off x="1050879" y="929629"/>
            <a:ext cx="7299371"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a:t>POLICY BASED METHODS</a:t>
            </a:r>
            <a:endParaRPr sz="1800"/>
          </a:p>
        </p:txBody>
      </p:sp>
      <p:sp>
        <p:nvSpPr>
          <p:cNvPr id="179" name="Google Shape;179;p7"/>
          <p:cNvSpPr txBox="1"/>
          <p:nvPr/>
        </p:nvSpPr>
        <p:spPr>
          <a:xfrm>
            <a:off x="1330517" y="1352975"/>
            <a:ext cx="9549150" cy="646290"/>
          </a:xfrm>
          <a:prstGeom prst="rect">
            <a:avLst/>
          </a:prstGeom>
          <a:blipFill rotWithShape="1">
            <a:blip r:embed="rId3">
              <a:alphaModFix/>
            </a:blip>
            <a:stretch>
              <a:fillRect l="-381" t="-5659" b="-1415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0" name="Google Shape;180;p7"/>
          <p:cNvSpPr txBox="1"/>
          <p:nvPr/>
        </p:nvSpPr>
        <p:spPr>
          <a:xfrm>
            <a:off x="1050879" y="2514984"/>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dirty="0">
                <a:solidFill>
                  <a:srgbClr val="262626"/>
                </a:solidFill>
                <a:latin typeface="Arial"/>
                <a:ea typeface="Arial"/>
                <a:cs typeface="Arial"/>
                <a:sym typeface="Arial"/>
              </a:rPr>
              <a:t>VALUE BASED METHODS</a:t>
            </a:r>
            <a:endParaRPr sz="1800" b="0" i="0" u="none" strike="noStrike" cap="none" dirty="0">
              <a:solidFill>
                <a:srgbClr val="262626"/>
              </a:solidFill>
              <a:latin typeface="Arial"/>
              <a:ea typeface="Arial"/>
              <a:cs typeface="Arial"/>
              <a:sym typeface="Arial"/>
            </a:endParaRPr>
          </a:p>
        </p:txBody>
      </p:sp>
      <p:sp>
        <p:nvSpPr>
          <p:cNvPr id="181" name="Google Shape;181;p7"/>
          <p:cNvSpPr txBox="1"/>
          <p:nvPr/>
        </p:nvSpPr>
        <p:spPr>
          <a:xfrm>
            <a:off x="1330517" y="2938330"/>
            <a:ext cx="10008044" cy="960123"/>
          </a:xfrm>
          <a:prstGeom prst="rect">
            <a:avLst/>
          </a:prstGeom>
          <a:blipFill rotWithShape="1">
            <a:blip r:embed="rId4">
              <a:alphaModFix/>
            </a:blip>
            <a:stretch>
              <a:fillRect l="-355" t="-3726" b="-111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2" name="Google Shape;182;p7"/>
          <p:cNvSpPr txBox="1"/>
          <p:nvPr/>
        </p:nvSpPr>
        <p:spPr>
          <a:xfrm>
            <a:off x="1050879" y="4343016"/>
            <a:ext cx="7299371" cy="423346"/>
          </a:xfrm>
          <a:prstGeom prst="rect">
            <a:avLst/>
          </a:prstGeom>
          <a:noFill/>
          <a:ln>
            <a:noFill/>
          </a:ln>
        </p:spPr>
        <p:txBody>
          <a:bodyPr spcFirstLastPara="1" wrap="square" lIns="91425" tIns="45700" rIns="91425" bIns="45700" anchor="ctr" anchorCtr="0">
            <a:normAutofit/>
          </a:bodyPr>
          <a:lstStyle/>
          <a:p>
            <a:pPr marL="342900" marR="0" lvl="0" indent="-342900" algn="l" rtl="0">
              <a:lnSpc>
                <a:spcPct val="110000"/>
              </a:lnSpc>
              <a:spcBef>
                <a:spcPts val="0"/>
              </a:spcBef>
              <a:spcAft>
                <a:spcPts val="0"/>
              </a:spcAft>
              <a:buClr>
                <a:srgbClr val="262626"/>
              </a:buClr>
              <a:buSzPts val="1600"/>
              <a:buFont typeface="Noto Sans Symbols"/>
              <a:buChar char="❑"/>
            </a:pPr>
            <a:r>
              <a:rPr lang="en-US" sz="1600" b="0" i="0" u="none" strike="noStrike" cap="none">
                <a:solidFill>
                  <a:srgbClr val="262626"/>
                </a:solidFill>
                <a:latin typeface="Arial"/>
                <a:ea typeface="Arial"/>
                <a:cs typeface="Arial"/>
                <a:sym typeface="Arial"/>
              </a:rPr>
              <a:t>ACTOR-CRITIC METHODS</a:t>
            </a:r>
            <a:endParaRPr sz="1800" b="0" i="0" u="none" strike="noStrike" cap="none">
              <a:solidFill>
                <a:srgbClr val="262626"/>
              </a:solidFill>
              <a:latin typeface="Arial"/>
              <a:ea typeface="Arial"/>
              <a:cs typeface="Arial"/>
              <a:sym typeface="Arial"/>
            </a:endParaRPr>
          </a:p>
        </p:txBody>
      </p:sp>
      <p:sp>
        <p:nvSpPr>
          <p:cNvPr id="183" name="Google Shape;183;p7"/>
          <p:cNvSpPr txBox="1"/>
          <p:nvPr/>
        </p:nvSpPr>
        <p:spPr>
          <a:xfrm>
            <a:off x="1330517" y="4766362"/>
            <a:ext cx="954915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Methods that employ both a parametric policy (actor) and a parameterized value function (critic).</a:t>
            </a:r>
            <a:endParaRPr dirty="0"/>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Value function parameters are updated after rollout, policy parameters are updated using the value function.</a:t>
            </a:r>
            <a:endParaRPr sz="1800" b="0" i="0" u="none" strike="noStrike" cap="none" dirty="0">
              <a:solidFill>
                <a:schemeClr val="dk1"/>
              </a:solidFill>
              <a:latin typeface="Arial"/>
              <a:ea typeface="Arial"/>
              <a:cs typeface="Arial"/>
              <a:sym typeface="Arial"/>
            </a:endParaRPr>
          </a:p>
        </p:txBody>
      </p:sp>
      <p:grpSp>
        <p:nvGrpSpPr>
          <p:cNvPr id="2" name="Google Shape;151;p4">
            <a:extLst>
              <a:ext uri="{FF2B5EF4-FFF2-40B4-BE49-F238E27FC236}">
                <a16:creationId xmlns:a16="http://schemas.microsoft.com/office/drawing/2014/main" id="{B067DC24-807C-E9CB-FE54-54D80A8AD2C2}"/>
              </a:ext>
            </a:extLst>
          </p:cNvPr>
          <p:cNvGrpSpPr/>
          <p:nvPr/>
        </p:nvGrpSpPr>
        <p:grpSpPr>
          <a:xfrm>
            <a:off x="8408489" y="702881"/>
            <a:ext cx="2452994" cy="1877641"/>
            <a:chOff x="5243051" y="1028701"/>
            <a:chExt cx="3443750" cy="2613749"/>
          </a:xfrm>
        </p:grpSpPr>
        <p:pic>
          <p:nvPicPr>
            <p:cNvPr id="3" name="Google Shape;152;p4">
              <a:extLst>
                <a:ext uri="{FF2B5EF4-FFF2-40B4-BE49-F238E27FC236}">
                  <a16:creationId xmlns:a16="http://schemas.microsoft.com/office/drawing/2014/main" id="{BF32C0DD-9A90-3497-FC90-855C5CE5552B}"/>
                </a:ext>
              </a:extLst>
            </p:cNvPr>
            <p:cNvPicPr preferRelativeResize="0"/>
            <p:nvPr/>
          </p:nvPicPr>
          <p:blipFill rotWithShape="1">
            <a:blip r:embed="rId5">
              <a:alphaModFix/>
            </a:blip>
            <a:srcRect/>
            <a:stretch/>
          </p:blipFill>
          <p:spPr>
            <a:xfrm>
              <a:off x="5243051" y="1028701"/>
              <a:ext cx="3371850" cy="2613749"/>
            </a:xfrm>
            <a:prstGeom prst="rect">
              <a:avLst/>
            </a:prstGeom>
            <a:noFill/>
            <a:ln>
              <a:noFill/>
            </a:ln>
          </p:spPr>
        </p:pic>
        <p:pic>
          <p:nvPicPr>
            <p:cNvPr id="4" name="Google Shape;153;p4">
              <a:extLst>
                <a:ext uri="{FF2B5EF4-FFF2-40B4-BE49-F238E27FC236}">
                  <a16:creationId xmlns:a16="http://schemas.microsoft.com/office/drawing/2014/main" id="{1E82E8BF-F10F-C47F-CD4F-56ECB188B9D9}"/>
                </a:ext>
              </a:extLst>
            </p:cNvPr>
            <p:cNvPicPr preferRelativeResize="0"/>
            <p:nvPr/>
          </p:nvPicPr>
          <p:blipFill rotWithShape="1">
            <a:blip r:embed="rId6">
              <a:alphaModFix/>
            </a:blip>
            <a:srcRect/>
            <a:stretch/>
          </p:blipFill>
          <p:spPr>
            <a:xfrm>
              <a:off x="5357352" y="1029975"/>
              <a:ext cx="3329449" cy="2397751"/>
            </a:xfrm>
            <a:prstGeom prst="rect">
              <a:avLst/>
            </a:prstGeom>
            <a:noFill/>
            <a:ln>
              <a:noFill/>
            </a:ln>
          </p:spPr>
        </p:pic>
        <p:pic>
          <p:nvPicPr>
            <p:cNvPr id="5" name="Google Shape;154;p4">
              <a:extLst>
                <a:ext uri="{FF2B5EF4-FFF2-40B4-BE49-F238E27FC236}">
                  <a16:creationId xmlns:a16="http://schemas.microsoft.com/office/drawing/2014/main" id="{02E26B48-65AB-A5A3-837A-4E921884040B}"/>
                </a:ext>
              </a:extLst>
            </p:cNvPr>
            <p:cNvPicPr preferRelativeResize="0"/>
            <p:nvPr/>
          </p:nvPicPr>
          <p:blipFill rotWithShape="1">
            <a:blip r:embed="rId7">
              <a:alphaModFix/>
            </a:blip>
            <a:srcRect/>
            <a:stretch/>
          </p:blipFill>
          <p:spPr>
            <a:xfrm>
              <a:off x="7658100" y="2922412"/>
              <a:ext cx="342900" cy="183463"/>
            </a:xfrm>
            <a:prstGeom prst="rect">
              <a:avLst/>
            </a:prstGeom>
            <a:noFill/>
            <a:ln>
              <a:noFill/>
            </a:ln>
          </p:spPr>
        </p:pic>
        <p:pic>
          <p:nvPicPr>
            <p:cNvPr id="6" name="Google Shape;155;p4">
              <a:extLst>
                <a:ext uri="{FF2B5EF4-FFF2-40B4-BE49-F238E27FC236}">
                  <a16:creationId xmlns:a16="http://schemas.microsoft.com/office/drawing/2014/main" id="{3211E9FF-69F0-4717-5FDB-5E345197E907}"/>
                </a:ext>
              </a:extLst>
            </p:cNvPr>
            <p:cNvPicPr preferRelativeResize="0"/>
            <p:nvPr/>
          </p:nvPicPr>
          <p:blipFill rotWithShape="1">
            <a:blip r:embed="rId8">
              <a:alphaModFix/>
            </a:blip>
            <a:srcRect/>
            <a:stretch/>
          </p:blipFill>
          <p:spPr>
            <a:xfrm>
              <a:off x="6800851" y="2914650"/>
              <a:ext cx="382214" cy="164141"/>
            </a:xfrm>
            <a:prstGeom prst="rect">
              <a:avLst/>
            </a:prstGeom>
            <a:noFill/>
            <a:ln>
              <a:noFill/>
            </a:ln>
          </p:spPr>
        </p:pic>
        <p:pic>
          <p:nvPicPr>
            <p:cNvPr id="7" name="Google Shape;156;p4">
              <a:extLst>
                <a:ext uri="{FF2B5EF4-FFF2-40B4-BE49-F238E27FC236}">
                  <a16:creationId xmlns:a16="http://schemas.microsoft.com/office/drawing/2014/main" id="{6A658DAD-6042-3FA9-F6E7-172473B9B875}"/>
                </a:ext>
              </a:extLst>
            </p:cNvPr>
            <p:cNvPicPr preferRelativeResize="0"/>
            <p:nvPr/>
          </p:nvPicPr>
          <p:blipFill rotWithShape="1">
            <a:blip r:embed="rId9">
              <a:alphaModFix/>
            </a:blip>
            <a:srcRect/>
            <a:stretch/>
          </p:blipFill>
          <p:spPr>
            <a:xfrm>
              <a:off x="7258050" y="2171700"/>
              <a:ext cx="324992" cy="585788"/>
            </a:xfrm>
            <a:prstGeom prst="rect">
              <a:avLst/>
            </a:prstGeom>
            <a:noFill/>
            <a:ln>
              <a:noFill/>
            </a:ln>
          </p:spPr>
        </p:pic>
        <p:pic>
          <p:nvPicPr>
            <p:cNvPr id="8" name="Google Shape;157;p4" descr="C:\Users\Dan\Dropbox\Office\CS 188\Ketrina Art\MDPs\AgentTopDown.png">
              <a:extLst>
                <a:ext uri="{FF2B5EF4-FFF2-40B4-BE49-F238E27FC236}">
                  <a16:creationId xmlns:a16="http://schemas.microsoft.com/office/drawing/2014/main" id="{DD928334-F9A2-A5D5-A3B1-B25A19FBD99C}"/>
                </a:ext>
              </a:extLst>
            </p:cNvPr>
            <p:cNvPicPr preferRelativeResize="0"/>
            <p:nvPr/>
          </p:nvPicPr>
          <p:blipFill rotWithShape="1">
            <a:blip r:embed="rId10">
              <a:alphaModFix/>
            </a:blip>
            <a:srcRect/>
            <a:stretch/>
          </p:blipFill>
          <p:spPr>
            <a:xfrm>
              <a:off x="7103566" y="2686050"/>
              <a:ext cx="611684" cy="5715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500"/>
                                        <p:tgtEl>
                                          <p:spTgt spid="180"/>
                                        </p:tgtEl>
                                      </p:cBhvr>
                                    </p:animEffect>
                                  </p:childTnLst>
                                </p:cTn>
                              </p:par>
                              <p:par>
                                <p:cTn id="16" presetID="10"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fade">
                                      <p:cBhvr>
                                        <p:cTn id="18" dur="500"/>
                                        <p:tgtEl>
                                          <p:spTgt spid="1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500"/>
                                        <p:tgtEl>
                                          <p:spTgt spid="182"/>
                                        </p:tgtEl>
                                      </p:cBhvr>
                                    </p:animEffect>
                                  </p:childTnLst>
                                </p:cTn>
                              </p:par>
                              <p:par>
                                <p:cTn id="24" presetID="10" presetClass="entr" presetSubtype="0" fill="hold"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1050879" y="929629"/>
            <a:ext cx="9810604" cy="423346"/>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dirty="0"/>
              <a:t> rotational dynamics</a:t>
            </a:r>
            <a:endParaRPr sz="1800" dirty="0"/>
          </a:p>
        </p:txBody>
      </p:sp>
      <p:sp>
        <p:nvSpPr>
          <p:cNvPr id="111" name="Google Shape;111;p3"/>
          <p:cNvSpPr txBox="1"/>
          <p:nvPr/>
        </p:nvSpPr>
        <p:spPr>
          <a:xfrm>
            <a:off x="663462" y="189791"/>
            <a:ext cx="1058543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BACKGROUND - DRONE DYNAMICS</a:t>
            </a:r>
            <a:endParaRPr sz="1800" b="0" i="0" u="none" strike="noStrike" cap="none">
              <a:solidFill>
                <a:srgbClr val="262626"/>
              </a:solidFill>
              <a:latin typeface="Arial"/>
              <a:ea typeface="Arial"/>
              <a:cs typeface="Arial"/>
              <a:sym typeface="Arial"/>
            </a:endParaRPr>
          </a:p>
        </p:txBody>
      </p:sp>
      <p:sp>
        <p:nvSpPr>
          <p:cNvPr id="112" name="Google Shape;112;p3"/>
          <p:cNvSpPr txBox="1"/>
          <p:nvPr/>
        </p:nvSpPr>
        <p:spPr>
          <a:xfrm>
            <a:off x="1330517" y="1352975"/>
            <a:ext cx="81009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p:txBody>
      </p:sp>
      <p:pic>
        <p:nvPicPr>
          <p:cNvPr id="113" name="Google Shape;113;p3"/>
          <p:cNvPicPr preferRelativeResize="0"/>
          <p:nvPr/>
        </p:nvPicPr>
        <p:blipFill rotWithShape="1">
          <a:blip r:embed="rId3">
            <a:clrChange>
              <a:clrFrom>
                <a:srgbClr val="FFFFFF"/>
              </a:clrFrom>
              <a:clrTo>
                <a:srgbClr val="FFFFFF">
                  <a:alpha val="0"/>
                </a:srgbClr>
              </a:clrTo>
            </a:clrChange>
            <a:alphaModFix/>
          </a:blip>
          <a:srcRect/>
          <a:stretch/>
        </p:blipFill>
        <p:spPr>
          <a:xfrm>
            <a:off x="6965900" y="1453900"/>
            <a:ext cx="4189624" cy="2375350"/>
          </a:xfrm>
          <a:prstGeom prst="rect">
            <a:avLst/>
          </a:prstGeom>
          <a:noFill/>
          <a:ln>
            <a:noFill/>
          </a:ln>
        </p:spPr>
      </p:pic>
      <p:pic>
        <p:nvPicPr>
          <p:cNvPr id="114" name="Google Shape;114;p3"/>
          <p:cNvPicPr preferRelativeResize="0"/>
          <p:nvPr/>
        </p:nvPicPr>
        <p:blipFill rotWithShape="1">
          <a:blip r:embed="rId4">
            <a:alphaModFix/>
          </a:blip>
          <a:srcRect/>
          <a:stretch/>
        </p:blipFill>
        <p:spPr>
          <a:xfrm>
            <a:off x="1050875" y="1527527"/>
            <a:ext cx="3943350" cy="457200"/>
          </a:xfrm>
          <a:prstGeom prst="rect">
            <a:avLst/>
          </a:prstGeom>
          <a:noFill/>
          <a:ln>
            <a:noFill/>
          </a:ln>
        </p:spPr>
      </p:pic>
      <p:pic>
        <p:nvPicPr>
          <p:cNvPr id="115" name="Google Shape;115;p3"/>
          <p:cNvPicPr preferRelativeResize="0"/>
          <p:nvPr/>
        </p:nvPicPr>
        <p:blipFill rotWithShape="1">
          <a:blip r:embed="rId5">
            <a:alphaModFix/>
          </a:blip>
          <a:srcRect/>
          <a:stretch/>
        </p:blipFill>
        <p:spPr>
          <a:xfrm>
            <a:off x="1050875" y="2073427"/>
            <a:ext cx="5915025" cy="704850"/>
          </a:xfrm>
          <a:prstGeom prst="rect">
            <a:avLst/>
          </a:prstGeom>
          <a:noFill/>
          <a:ln>
            <a:noFill/>
          </a:ln>
        </p:spPr>
      </p:pic>
      <p:sp>
        <p:nvSpPr>
          <p:cNvPr id="116" name="Google Shape;116;p3"/>
          <p:cNvSpPr txBox="1">
            <a:spLocks noGrp="1"/>
          </p:cNvSpPr>
          <p:nvPr>
            <p:ph type="title"/>
          </p:nvPr>
        </p:nvSpPr>
        <p:spPr>
          <a:xfrm>
            <a:off x="1050875" y="3377792"/>
            <a:ext cx="9810600" cy="423300"/>
          </a:xfrm>
          <a:prstGeom prst="rect">
            <a:avLst/>
          </a:prstGeom>
          <a:noFill/>
          <a:ln>
            <a:noFill/>
          </a:ln>
        </p:spPr>
        <p:txBody>
          <a:bodyPr spcFirstLastPara="1" wrap="square" lIns="91425" tIns="45700" rIns="91425" bIns="45700" anchor="ctr" anchorCtr="0">
            <a:normAutofit/>
          </a:bodyPr>
          <a:lstStyle/>
          <a:p>
            <a:pPr marL="342900" lvl="0" indent="-342900" algn="l" rtl="0">
              <a:lnSpc>
                <a:spcPct val="110000"/>
              </a:lnSpc>
              <a:spcBef>
                <a:spcPts val="0"/>
              </a:spcBef>
              <a:spcAft>
                <a:spcPts val="0"/>
              </a:spcAft>
              <a:buClr>
                <a:srgbClr val="262626"/>
              </a:buClr>
              <a:buSzPts val="1600"/>
              <a:buFont typeface="Noto Sans Symbols"/>
              <a:buChar char="❑"/>
            </a:pPr>
            <a:r>
              <a:rPr lang="en-US" sz="1600" dirty="0"/>
              <a:t> translational dynamic</a:t>
            </a:r>
            <a:endParaRPr sz="1800" dirty="0"/>
          </a:p>
        </p:txBody>
      </p:sp>
      <p:pic>
        <p:nvPicPr>
          <p:cNvPr id="117" name="Google Shape;117;p3"/>
          <p:cNvPicPr preferRelativeResize="0"/>
          <p:nvPr/>
        </p:nvPicPr>
        <p:blipFill rotWithShape="1">
          <a:blip r:embed="rId6">
            <a:alphaModFix/>
          </a:blip>
          <a:srcRect/>
          <a:stretch/>
        </p:blipFill>
        <p:spPr>
          <a:xfrm>
            <a:off x="1670725" y="3902879"/>
            <a:ext cx="1724025" cy="609600"/>
          </a:xfrm>
          <a:prstGeom prst="rect">
            <a:avLst/>
          </a:prstGeom>
          <a:noFill/>
          <a:ln>
            <a:noFill/>
          </a:ln>
        </p:spPr>
      </p:pic>
      <p:pic>
        <p:nvPicPr>
          <p:cNvPr id="118" name="Google Shape;118;p3"/>
          <p:cNvPicPr preferRelativeResize="0"/>
          <p:nvPr/>
        </p:nvPicPr>
        <p:blipFill rotWithShape="1">
          <a:blip r:embed="rId7">
            <a:alphaModFix/>
          </a:blip>
          <a:srcRect/>
          <a:stretch/>
        </p:blipFill>
        <p:spPr>
          <a:xfrm>
            <a:off x="1551300" y="4716054"/>
            <a:ext cx="2438400" cy="581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par>
                                <p:cTn id="19" presetID="10"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500"/>
                                        <p:tgtEl>
                                          <p:spTgt spid="117"/>
                                        </p:tgtEl>
                                      </p:cBhvr>
                                    </p:animEffect>
                                  </p:childTnLst>
                                </p:cTn>
                              </p:par>
                              <p:par>
                                <p:cTn id="22" presetID="10" presetClass="entr" presetSubtype="0" fill="hold"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e0877e95c8_0_22"/>
          <p:cNvSpPr txBox="1"/>
          <p:nvPr/>
        </p:nvSpPr>
        <p:spPr>
          <a:xfrm>
            <a:off x="663462" y="189791"/>
            <a:ext cx="10585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BACKGROUND - DRONE Dynamics</a:t>
            </a:r>
            <a:endParaRPr sz="1800" b="0" i="0" u="none" strike="noStrike" cap="none">
              <a:solidFill>
                <a:srgbClr val="262626"/>
              </a:solidFill>
              <a:latin typeface="Arial"/>
              <a:ea typeface="Arial"/>
              <a:cs typeface="Arial"/>
              <a:sym typeface="Arial"/>
            </a:endParaRPr>
          </a:p>
        </p:txBody>
      </p:sp>
      <p:pic>
        <p:nvPicPr>
          <p:cNvPr id="124" name="Google Shape;124;g2e0877e95c8_0_22"/>
          <p:cNvPicPr preferRelativeResize="0"/>
          <p:nvPr/>
        </p:nvPicPr>
        <p:blipFill rotWithShape="1">
          <a:blip r:embed="rId3">
            <a:alphaModFix/>
          </a:blip>
          <a:srcRect/>
          <a:stretch/>
        </p:blipFill>
        <p:spPr>
          <a:xfrm>
            <a:off x="398600" y="2103249"/>
            <a:ext cx="7172875" cy="2823225"/>
          </a:xfrm>
          <a:prstGeom prst="rect">
            <a:avLst/>
          </a:prstGeom>
          <a:noFill/>
          <a:ln>
            <a:noFill/>
          </a:ln>
        </p:spPr>
      </p:pic>
      <p:pic>
        <p:nvPicPr>
          <p:cNvPr id="125" name="Google Shape;125;g2e0877e95c8_0_22"/>
          <p:cNvPicPr preferRelativeResize="0"/>
          <p:nvPr/>
        </p:nvPicPr>
        <p:blipFill rotWithShape="1">
          <a:blip r:embed="rId4">
            <a:alphaModFix/>
          </a:blip>
          <a:srcRect/>
          <a:stretch/>
        </p:blipFill>
        <p:spPr>
          <a:xfrm>
            <a:off x="663462" y="5384384"/>
            <a:ext cx="10232926" cy="1002550"/>
          </a:xfrm>
          <a:prstGeom prst="rect">
            <a:avLst/>
          </a:prstGeom>
          <a:noFill/>
          <a:ln>
            <a:noFill/>
          </a:ln>
        </p:spPr>
      </p:pic>
      <p:pic>
        <p:nvPicPr>
          <p:cNvPr id="126" name="Google Shape;126;g2e0877e95c8_0_22"/>
          <p:cNvPicPr preferRelativeResize="0"/>
          <p:nvPr/>
        </p:nvPicPr>
        <p:blipFill rotWithShape="1">
          <a:blip r:embed="rId5">
            <a:alphaModFix/>
          </a:blip>
          <a:srcRect/>
          <a:stretch/>
        </p:blipFill>
        <p:spPr>
          <a:xfrm>
            <a:off x="951413" y="1473616"/>
            <a:ext cx="8610600" cy="390525"/>
          </a:xfrm>
          <a:prstGeom prst="rect">
            <a:avLst/>
          </a:prstGeom>
          <a:noFill/>
          <a:ln>
            <a:noFill/>
          </a:ln>
        </p:spPr>
      </p:pic>
      <p:pic>
        <p:nvPicPr>
          <p:cNvPr id="127" name="Google Shape;127;g2e0877e95c8_0_22"/>
          <p:cNvPicPr preferRelativeResize="0"/>
          <p:nvPr/>
        </p:nvPicPr>
        <p:blipFill rotWithShape="1">
          <a:blip r:embed="rId6">
            <a:alphaModFix/>
          </a:blip>
          <a:srcRect l="-6302" t="-8716" b="2412"/>
          <a:stretch/>
        </p:blipFill>
        <p:spPr>
          <a:xfrm>
            <a:off x="7394600" y="1928450"/>
            <a:ext cx="3808324" cy="3001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e0877e95c8_0_1"/>
          <p:cNvSpPr txBox="1"/>
          <p:nvPr/>
        </p:nvSpPr>
        <p:spPr>
          <a:xfrm>
            <a:off x="663462" y="189791"/>
            <a:ext cx="10585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BACKGROUND - CLASSIC PID CONTROL</a:t>
            </a:r>
            <a:endParaRPr sz="1800" b="0" i="0" u="none" strike="noStrike" cap="none">
              <a:solidFill>
                <a:srgbClr val="262626"/>
              </a:solidFill>
              <a:latin typeface="Arial"/>
              <a:ea typeface="Arial"/>
              <a:cs typeface="Arial"/>
              <a:sym typeface="Arial"/>
            </a:endParaRPr>
          </a:p>
        </p:txBody>
      </p:sp>
      <p:pic>
        <p:nvPicPr>
          <p:cNvPr id="133" name="Google Shape;133;g2e0877e95c8_0_1"/>
          <p:cNvPicPr preferRelativeResize="0"/>
          <p:nvPr/>
        </p:nvPicPr>
        <p:blipFill rotWithShape="1">
          <a:blip r:embed="rId3">
            <a:alphaModFix/>
          </a:blip>
          <a:srcRect/>
          <a:stretch/>
        </p:blipFill>
        <p:spPr>
          <a:xfrm>
            <a:off x="1517338" y="1597884"/>
            <a:ext cx="8877748" cy="3105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e0ddef01c9_0_8"/>
          <p:cNvSpPr txBox="1"/>
          <p:nvPr/>
        </p:nvSpPr>
        <p:spPr>
          <a:xfrm>
            <a:off x="663462" y="189791"/>
            <a:ext cx="10585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62626"/>
                </a:solidFill>
                <a:latin typeface="Arial"/>
                <a:ea typeface="Arial"/>
                <a:cs typeface="Arial"/>
                <a:sym typeface="Arial"/>
              </a:rPr>
              <a:t>BACKGROUND - DEEP RL CONTROL</a:t>
            </a:r>
            <a:endParaRPr sz="1800" b="0" i="0" u="none" strike="noStrike" cap="none">
              <a:solidFill>
                <a:srgbClr val="262626"/>
              </a:solidFill>
              <a:latin typeface="Arial"/>
              <a:ea typeface="Arial"/>
              <a:cs typeface="Arial"/>
              <a:sym typeface="Arial"/>
            </a:endParaRPr>
          </a:p>
        </p:txBody>
      </p:sp>
      <p:pic>
        <p:nvPicPr>
          <p:cNvPr id="163" name="Google Shape;163;g2e0ddef01c9_0_8"/>
          <p:cNvPicPr preferRelativeResize="0"/>
          <p:nvPr/>
        </p:nvPicPr>
        <p:blipFill rotWithShape="1">
          <a:blip r:embed="rId3">
            <a:alphaModFix/>
          </a:blip>
          <a:srcRect/>
          <a:stretch/>
        </p:blipFill>
        <p:spPr>
          <a:xfrm>
            <a:off x="1415750" y="1028150"/>
            <a:ext cx="8842375" cy="2854650"/>
          </a:xfrm>
          <a:prstGeom prst="rect">
            <a:avLst/>
          </a:prstGeom>
          <a:noFill/>
          <a:ln>
            <a:noFill/>
          </a:ln>
        </p:spPr>
      </p:pic>
      <p:pic>
        <p:nvPicPr>
          <p:cNvPr id="164" name="Google Shape;164;g2e0ddef01c9_0_8"/>
          <p:cNvPicPr preferRelativeResize="0"/>
          <p:nvPr/>
        </p:nvPicPr>
        <p:blipFill rotWithShape="1">
          <a:blip r:embed="rId4">
            <a:alphaModFix/>
          </a:blip>
          <a:srcRect/>
          <a:stretch/>
        </p:blipFill>
        <p:spPr>
          <a:xfrm>
            <a:off x="3921450" y="3959925"/>
            <a:ext cx="4349100" cy="2898076"/>
          </a:xfrm>
          <a:prstGeom prst="rect">
            <a:avLst/>
          </a:prstGeom>
          <a:noFill/>
          <a:ln>
            <a:noFill/>
          </a:ln>
        </p:spPr>
      </p:pic>
    </p:spTree>
  </p:cSld>
  <p:clrMapOvr>
    <a:masterClrMapping/>
  </p:clrMapOvr>
</p:sld>
</file>

<file path=ppt/theme/theme1.xml><?xml version="1.0" encoding="utf-8"?>
<a:theme xmlns:a="http://schemas.openxmlformats.org/drawingml/2006/main" name="ArchiveVTI">
  <a:themeElements>
    <a:clrScheme name="Archive">
      <a:dk1>
        <a:srgbClr val="000000"/>
      </a:dk1>
      <a:lt1>
        <a:srgbClr val="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1316</Words>
  <Application>Microsoft Office PowerPoint</Application>
  <PresentationFormat>Widescreen</PresentationFormat>
  <Paragraphs>166</Paragraphs>
  <Slides>28</Slides>
  <Notes>28</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Courier New</vt:lpstr>
      <vt:lpstr>Noto Sans Symbols</vt:lpstr>
      <vt:lpstr>Verdana</vt:lpstr>
      <vt:lpstr>ArchiveVTI</vt:lpstr>
      <vt:lpstr>REINFORCEMENT LEARNING AND COPPELIASIM: TEACHING A DRONE TO FLY!</vt:lpstr>
      <vt:lpstr>INTRODUCTION</vt:lpstr>
      <vt:lpstr>BACKGROUND</vt:lpstr>
      <vt:lpstr>WHAT IS RL?</vt:lpstr>
      <vt:lpstr>POLICY BASED METHODS</vt:lpstr>
      <vt:lpstr> rotational dynamics</vt:lpstr>
      <vt:lpstr>PowerPoint Presentation</vt:lpstr>
      <vt:lpstr>PowerPoint Presentation</vt:lpstr>
      <vt:lpstr>PowerPoint Presentation</vt:lpstr>
      <vt:lpstr>PowerPoint Presentation</vt:lpstr>
      <vt:lpstr>Project Overview</vt:lpstr>
      <vt:lpstr>STATES (S)</vt:lpstr>
      <vt:lpstr>COPPELIASIM SCENE</vt:lpstr>
      <vt:lpstr>Major Challenges</vt:lpstr>
      <vt:lpstr>SYNCHRONIZATION CHALLENGES IN PYTHON AND COPPELIASIM INTEGRATION </vt:lpstr>
      <vt:lpstr>SOLUTIONS - SIGNAL HANDLING</vt:lpstr>
      <vt:lpstr>SOLUTIONS - SIGNAL HANDLING</vt:lpstr>
      <vt:lpstr>SOLUTIONS - SIGNAL HANDLING</vt:lpstr>
      <vt:lpstr>SOLUTIONS - SYNCHRONIZATION </vt:lpstr>
      <vt:lpstr>SOLUTIONS - SYNCHRONIZATION </vt:lpstr>
      <vt:lpstr>SOLUTIONS - SYNCHRONIZATION </vt:lpstr>
      <vt:lpstr>SOLUTIONS - RESET</vt:lpstr>
      <vt:lpstr>SOLUTIONS - COPPELIASIM SIMULATION</vt:lpstr>
      <vt:lpstr>PowerPoint Presentation</vt:lpstr>
      <vt:lpstr>PowerPoint Presentation</vt:lpstr>
      <vt:lpstr>Results</vt:lpstr>
      <vt:lpstr>Multi-stage learning</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AND COPPELIASIM: TEACHING A DRONE TO FLY!</dc:title>
  <dc:creator>Hadar Hai</dc:creator>
  <cp:lastModifiedBy>Gil Gur-Arie</cp:lastModifiedBy>
  <cp:revision>41</cp:revision>
  <dcterms:created xsi:type="dcterms:W3CDTF">2024-03-16T15:50:36Z</dcterms:created>
  <dcterms:modified xsi:type="dcterms:W3CDTF">2024-05-30T14:27:14Z</dcterms:modified>
</cp:coreProperties>
</file>